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69" r:id="rId4"/>
    <p:sldId id="271" r:id="rId5"/>
    <p:sldId id="490" r:id="rId6"/>
    <p:sldId id="264" r:id="rId7"/>
    <p:sldId id="487" r:id="rId8"/>
    <p:sldId id="340" r:id="rId9"/>
    <p:sldId id="508" r:id="rId10"/>
    <p:sldId id="504" r:id="rId11"/>
    <p:sldId id="491" r:id="rId12"/>
    <p:sldId id="495" r:id="rId13"/>
    <p:sldId id="260" r:id="rId14"/>
    <p:sldId id="261" r:id="rId15"/>
    <p:sldId id="263" r:id="rId16"/>
    <p:sldId id="510" r:id="rId17"/>
    <p:sldId id="293" r:id="rId18"/>
    <p:sldId id="266" r:id="rId19"/>
    <p:sldId id="511" r:id="rId20"/>
    <p:sldId id="500" r:id="rId21"/>
    <p:sldId id="497" r:id="rId22"/>
    <p:sldId id="282" r:id="rId2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6"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EDB3C1-DD4B-4758-8573-1DF918673C99}">
  <a:tblStyle styleId="{A1EDB3C1-DD4B-4758-8573-1DF918673C9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1"/>
          </a:solidFill>
        </a:fill>
      </a:tcStyle>
    </a:wholeTbl>
    <a:band1H>
      <a:tcTxStyle/>
      <a:tcStyle>
        <a:tcBdr/>
        <a:fill>
          <a:solidFill>
            <a:srgbClr val="D0DFE3"/>
          </a:solidFill>
        </a:fill>
      </a:tcStyle>
    </a:band1H>
    <a:band2H>
      <a:tcTxStyle/>
      <a:tcStyle>
        <a:tcBdr/>
      </a:tcStyle>
    </a:band2H>
    <a:band1V>
      <a:tcTxStyle/>
      <a:tcStyle>
        <a:tcBdr/>
        <a:fill>
          <a:solidFill>
            <a:srgbClr val="D0DFE3"/>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58343" autoAdjust="0"/>
  </p:normalViewPr>
  <p:slideViewPr>
    <p:cSldViewPr snapToGrid="0">
      <p:cViewPr varScale="1">
        <p:scale>
          <a:sx n="60" d="100"/>
          <a:sy n="60" d="100"/>
        </p:scale>
        <p:origin x="1830" y="72"/>
      </p:cViewPr>
      <p:guideLst>
        <p:guide orient="horz" pos="1296"/>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dirty="0"/>
              <a:t>Good afternoon, everyone. My name is Keith Bouma-Gregson, I am an environmental scientist with the State Water Board and co-lead of the statewide freshwater harmful algal bloom program, or FHAB Program, along with Marisa Van Dyke. </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Both Marisa and I work in the Office of Information Management and Analysis in the Surface Water Ambient Monitoring Program, or SWAMP. </a:t>
            </a:r>
            <a:endParaRPr dirty="0"/>
          </a:p>
          <a:p>
            <a:pPr marL="0" marR="0" lvl="0" indent="0" algn="l" rtl="0">
              <a:spcBef>
                <a:spcPts val="0"/>
              </a:spcBef>
              <a:spcAft>
                <a:spcPts val="0"/>
              </a:spcAft>
              <a:buNone/>
            </a:pPr>
            <a:endParaRPr dirty="0"/>
          </a:p>
        </p:txBody>
      </p:sp>
      <p:sp>
        <p:nvSpPr>
          <p:cNvPr id="162" name="Shape 16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dirty="0"/>
              <a:t>The next step the state will take is to move beyond incident response and begin to plan for ambient monitoring of HABs in California.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2016 Document addressed ”Response to HAB events”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2019, address “Ambient Monitoring”</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This strategy will address </a:t>
            </a:r>
            <a:r>
              <a:rPr lang="en-US" sz="1200" b="1" i="0" u="none" strike="noStrike" cap="none" dirty="0">
                <a:solidFill>
                  <a:schemeClr val="dk1"/>
                </a:solidFill>
                <a:effectLst/>
                <a:latin typeface="Calibri"/>
                <a:ea typeface="Calibri"/>
                <a:cs typeface="Calibri"/>
                <a:sym typeface="Calibri"/>
              </a:rPr>
              <a:t>two scales. </a:t>
            </a:r>
            <a:r>
              <a:rPr lang="en-US" sz="1200" b="0" i="0" u="none" strike="noStrike" cap="none" dirty="0">
                <a:solidFill>
                  <a:schemeClr val="dk1"/>
                </a:solidFill>
                <a:effectLst/>
                <a:latin typeface="Calibri"/>
                <a:ea typeface="Calibri"/>
                <a:cs typeface="Calibri"/>
                <a:sym typeface="Calibri"/>
              </a:rPr>
              <a:t>Regional/statewide monitoring and targeted single water body monitoring.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55423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strategy will produce three products.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First, a monitoring framework, which will be roadmap to implement a statewide monitoring program for HABs. This will be written for managers and help them understand the different funding needs for HABs monitoring and how to prioritize these funds. The framework will consider multi-tiered monitoring options and address the costs and data provided by different tools and methods to provide recommendations that best leverage the financial resources of the state.</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Second, research special studies identify knowledge gaps that prevent the implementation of recommendations made in the framework or guidance documents. This document will be a list of potential questions and experimental or data collection designs that could answer the questions. About 3-5 of these will be developed into full proposals, so that if funding from the state became available, these projects would “shovel-ready.”</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Third, implementation guidance: pragmatic how-to for managers and staff deciding to create a monitoring program for a region or waterbody. An individual should be able to read this document, in addition to pre-existing SOPs, and begin to build a monitoring plan for their water body.</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142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3" name="Google Shape;11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6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0" name="Google Shape;13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674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1" name="Google Shape;15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66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3" name="Google Shape;183;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1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46" name="Google Shape;546;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55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Advisory and guidance group, still recruiting to this group</a:t>
            </a:r>
            <a:endParaRPr dirty="0"/>
          </a:p>
        </p:txBody>
      </p:sp>
      <p:sp>
        <p:nvSpPr>
          <p:cNvPr id="233" name="Google Shape;23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261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are core management questions that the TAC will use to guide their discussions. </a:t>
            </a:r>
            <a:r>
              <a:rPr lang="en-US" sz="1200" b="1" i="0" u="none" strike="noStrike" cap="none" dirty="0">
                <a:solidFill>
                  <a:schemeClr val="dk1"/>
                </a:solidFill>
                <a:latin typeface="Calibri"/>
                <a:ea typeface="Calibri"/>
                <a:cs typeface="Calibri"/>
                <a:sym typeface="Calibri"/>
              </a:rPr>
              <a:t>2 scales, this slide is the statewide and regional scale</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questions address 5 themes, which are core to all SWAMP monitoring programs: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Status: current snapshot</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Trends: changing over time</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Risk: probabilistic models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Drivers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Mitigation</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finalized, the framework and guidance documents should be able to recommend methods to answer these questions.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Within each of these questions are many technical questions that need to be answered, such as: how do you define a bloom?, What are the modes of exposure to cyanotoxins at a particular waterbody? The TAC members will go through the process of identifying the information needed to answer these questions and how to collect that information given the tools available.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402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The questions are slightly different at the regional and individual waterbody scale, but both sets of questions cover these 5 themes.</a:t>
            </a:r>
          </a:p>
        </p:txBody>
      </p:sp>
    </p:spTree>
    <p:extLst>
      <p:ext uri="{BB962C8B-B14F-4D97-AF65-F5344CB8AC3E}">
        <p14:creationId xmlns:p14="http://schemas.microsoft.com/office/powerpoint/2010/main" val="332158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Shape 38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000" b="1" dirty="0"/>
              <a:t>The focus is on recreational exposure and source water protection in waterbodies where recreational and drinking water uses overlap.</a:t>
            </a:r>
          </a:p>
          <a:p>
            <a:pPr marL="0" marR="0" lvl="0" indent="0" algn="l" rtl="0">
              <a:lnSpc>
                <a:spcPct val="90000"/>
              </a:lnSpc>
              <a:spcBef>
                <a:spcPts val="0"/>
              </a:spcBef>
              <a:spcAft>
                <a:spcPts val="0"/>
              </a:spcAft>
              <a:buNone/>
            </a:pPr>
            <a:endParaRPr lang="en-US" sz="102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1020" b="0" i="0" u="none" strike="noStrike" cap="none" dirty="0">
                <a:solidFill>
                  <a:schemeClr val="dk1"/>
                </a:solidFill>
                <a:latin typeface="Calibri"/>
                <a:ea typeface="Calibri"/>
                <a:cs typeface="Calibri"/>
                <a:sym typeface="Calibri"/>
              </a:rPr>
              <a:t>This is a summary figure from the 2016 assessment and support strategy. The strategy identified three large categories: response to </a:t>
            </a:r>
            <a:r>
              <a:rPr lang="en-US" sz="1020" b="0" i="0" u="none" strike="noStrike" cap="none" dirty="0" err="1">
                <a:solidFill>
                  <a:schemeClr val="dk1"/>
                </a:solidFill>
                <a:latin typeface="Calibri"/>
                <a:ea typeface="Calibri"/>
                <a:cs typeface="Calibri"/>
                <a:sym typeface="Calibri"/>
              </a:rPr>
              <a:t>hab</a:t>
            </a:r>
            <a:r>
              <a:rPr lang="en-US" sz="1020" b="0" i="0" u="none" strike="noStrike" cap="none" dirty="0">
                <a:solidFill>
                  <a:schemeClr val="dk1"/>
                </a:solidFill>
                <a:latin typeface="Calibri"/>
                <a:ea typeface="Calibri"/>
                <a:cs typeface="Calibri"/>
                <a:sym typeface="Calibri"/>
              </a:rPr>
              <a:t> events, ambient monitoring, and risk assessment. Since 2016 the state has been putting in place the infrastructure recommended to support responses to HAB events.</a:t>
            </a:r>
          </a:p>
          <a:p>
            <a:pPr marL="0" marR="0" lvl="0" indent="0" algn="l" rtl="0">
              <a:lnSpc>
                <a:spcPct val="90000"/>
              </a:lnSpc>
              <a:spcBef>
                <a:spcPts val="0"/>
              </a:spcBef>
              <a:spcAft>
                <a:spcPts val="0"/>
              </a:spcAft>
              <a:buNone/>
            </a:pPr>
            <a:endParaRPr lang="en-US" sz="102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1020" b="0" i="0" u="none" strike="noStrike" cap="none" dirty="0">
                <a:solidFill>
                  <a:schemeClr val="dk1"/>
                </a:solidFill>
                <a:latin typeface="Calibri"/>
                <a:ea typeface="Calibri"/>
                <a:cs typeface="Calibri"/>
                <a:sym typeface="Calibri"/>
              </a:rPr>
              <a:t>Since 2016, state resources have addressed </a:t>
            </a:r>
            <a:r>
              <a:rPr lang="en-US" sz="1020" b="1" i="0" u="none" strike="noStrike" cap="none" dirty="0">
                <a:solidFill>
                  <a:schemeClr val="dk1"/>
                </a:solidFill>
                <a:latin typeface="Calibri"/>
                <a:ea typeface="Calibri"/>
                <a:cs typeface="Calibri"/>
                <a:sym typeface="Calibri"/>
              </a:rPr>
              <a:t>event</a:t>
            </a:r>
            <a:r>
              <a:rPr lang="en-US" sz="1020" b="0" i="0" u="none" strike="noStrike" cap="none" dirty="0">
                <a:solidFill>
                  <a:schemeClr val="dk1"/>
                </a:solidFill>
                <a:latin typeface="Calibri"/>
                <a:ea typeface="Calibri"/>
                <a:cs typeface="Calibri"/>
                <a:sym typeface="Calibri"/>
              </a:rPr>
              <a:t> responses to blooms, and there are only a few regional or single water body monitoring programs active in the state. For example, the Klamath River and Clear Lake have bi-weekly monitoring throughout the summer carried out by Tribes in those watersheds. </a:t>
            </a:r>
          </a:p>
          <a:p>
            <a:pPr marL="0" marR="0" lvl="0" indent="0" algn="l" rtl="0">
              <a:lnSpc>
                <a:spcPct val="90000"/>
              </a:lnSpc>
              <a:spcBef>
                <a:spcPts val="0"/>
              </a:spcBef>
              <a:spcAft>
                <a:spcPts val="0"/>
              </a:spcAft>
              <a:buNone/>
            </a:pPr>
            <a:endParaRPr lang="en-US" sz="102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1020" b="0" i="0" u="none" strike="noStrike" cap="none" dirty="0">
                <a:solidFill>
                  <a:schemeClr val="dk1"/>
                </a:solidFill>
                <a:latin typeface="Calibri"/>
                <a:ea typeface="Calibri"/>
                <a:cs typeface="Calibri"/>
                <a:sym typeface="Calibri"/>
              </a:rPr>
              <a:t>I will now go over the </a:t>
            </a:r>
            <a:r>
              <a:rPr lang="en-US" sz="1020" b="1" i="0" u="none" strike="noStrike" cap="none" dirty="0">
                <a:solidFill>
                  <a:schemeClr val="dk1"/>
                </a:solidFill>
                <a:latin typeface="Calibri"/>
                <a:ea typeface="Calibri"/>
                <a:cs typeface="Calibri"/>
                <a:sym typeface="Calibri"/>
              </a:rPr>
              <a:t>event </a:t>
            </a:r>
            <a:r>
              <a:rPr lang="en-US" sz="1020" b="0" i="0" u="none" strike="noStrike" cap="none" dirty="0">
                <a:solidFill>
                  <a:schemeClr val="dk1"/>
                </a:solidFill>
                <a:latin typeface="Calibri"/>
                <a:ea typeface="Calibri"/>
                <a:cs typeface="Calibri"/>
                <a:sym typeface="Calibri"/>
              </a:rPr>
              <a:t>response infrastructure that has been created since 2016. </a:t>
            </a:r>
          </a:p>
          <a:p>
            <a:pPr marL="0" marR="0" lvl="0" indent="0" algn="l" rtl="0">
              <a:lnSpc>
                <a:spcPct val="90000"/>
              </a:lnSpc>
              <a:spcBef>
                <a:spcPts val="0"/>
              </a:spcBef>
              <a:spcAft>
                <a:spcPts val="0"/>
              </a:spcAft>
              <a:buNone/>
            </a:pPr>
            <a:endParaRPr lang="en-US" sz="102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102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7487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 many of you have probably already realized, answering these questions depends on the waterbody type and the way it is used by humans. This table identifies the types of waterbodies and beneficial uses to be considered by this strategy. The state of California has written it’s water quality standards around beneficial uses which are defined as, the uses of water necessary for the survival or well being of humans, plants and wildlife. These uses of water serve to promote the tangible and intangible economic, social and environmental goals of managers”</a:t>
            </a: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(San Diego Region Beneficial Uses summary: https://www.waterboards.ca.gov/rwqcb9/water_issues/programs/basin_plan/docs/update082812/Chpt_2_2012.pdf)</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There are over a dozen beneficial uses officially recognized by the state, so to simplify things, SWAMP recognizes four core beneficial uses: aquatic life, swimmable, fishable, and drinkable. These are considered “umbrella” uses, in that by protecting for one of these “core uses” you are likely protecting for multiple other uses at the same time. </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addition to the four core uses, we are also explicitly adding “Tribal Tradition and Culture” to this strategy. Tribes can have different uses of water resources than other members of the public, and these uses may result in different modes of exposure to cyanobacteria and require additional considerations for effective HABs monitoring.</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As for waterbodies, we are focusing on freshwater resources in the state. However, we are including “coastal confluences,” by this we mean estuaries and other freshwater-ocean mixing zones that may be receiving cyanobacterial biomass or cyanotoxins from upstream in the watershed. Or may be experience blooms in situ. </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the table, F designates a combination to be considered by the framework, and G represents a combination to be considered by the Implementation Guidance.</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implementation guidance will focus on a smaller subset of combinations that are of higher priority to SWAMPs mission statement. Our goal is that the creation of the framework will enable SWAMP to find more partners for HABs monitoring, such as drinking water agencies, </a:t>
            </a:r>
            <a:r>
              <a:rPr lang="en-US" sz="1200" b="1" i="0" u="none" strike="noStrike" cap="none" dirty="0">
                <a:solidFill>
                  <a:schemeClr val="dk1"/>
                </a:solidFill>
                <a:effectLst/>
                <a:latin typeface="Calibri"/>
                <a:ea typeface="Calibri"/>
                <a:cs typeface="Calibri"/>
                <a:sym typeface="Calibri"/>
              </a:rPr>
              <a:t>coastal groups and citizen monitoring groups, </a:t>
            </a:r>
            <a:r>
              <a:rPr lang="en-US" sz="1200" b="0" i="0" u="none" strike="noStrike" cap="none" dirty="0">
                <a:solidFill>
                  <a:schemeClr val="dk1"/>
                </a:solidFill>
                <a:effectLst/>
                <a:latin typeface="Calibri"/>
                <a:ea typeface="Calibri"/>
                <a:cs typeface="Calibri"/>
                <a:sym typeface="Calibri"/>
              </a:rPr>
              <a:t>so we can then collaborate on implementing the framework into these contexts.</a:t>
            </a: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82604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Shape 514"/>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 hope you have a better idea of the history of HABs tracking and management in California. We have walked through the history and the goals and outputs of this strategy. We are very grateful to have this group assembled. We are excited at the potential to plan and prepare for an ambient monitoring program in California and hope it helps us better maintain and improve California’s water quality. Thank you all for being willing to contribute to California’s environmental protection.</a:t>
            </a:r>
            <a:endParaRPr sz="1200" b="0" i="0" u="none" strike="noStrike" cap="none" dirty="0">
              <a:solidFill>
                <a:schemeClr val="dk1"/>
              </a:solidFill>
              <a:latin typeface="Calibri"/>
              <a:ea typeface="Calibri"/>
              <a:cs typeface="Calibri"/>
              <a:sym typeface="Calibri"/>
            </a:endParaRPr>
          </a:p>
        </p:txBody>
      </p:sp>
      <p:sp>
        <p:nvSpPr>
          <p:cNvPr id="515" name="Shape 51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
        <p:nvSpPr>
          <p:cNvPr id="403" name="Shape 403"/>
          <p:cNvSpPr>
            <a:spLocks noGrp="1" noRot="1" noChangeAspect="1"/>
          </p:cNvSpPr>
          <p:nvPr>
            <p:ph type="sldImg" idx="2"/>
          </p:nvPr>
        </p:nvSpPr>
        <p:spPr>
          <a:xfrm>
            <a:off x="58738" y="1279525"/>
            <a:ext cx="7683500" cy="4321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4" name="Shape 404"/>
          <p:cNvSpPr txBox="1">
            <a:spLocks noGrp="1"/>
          </p:cNvSpPr>
          <p:nvPr>
            <p:ph type="body" idx="1"/>
          </p:nvPr>
        </p:nvSpPr>
        <p:spPr>
          <a:xfrm>
            <a:off x="748455" y="5760722"/>
            <a:ext cx="5980854" cy="3268743"/>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now have a centralized website and database for tracking HABs in California.</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Red arrows highlight:</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-report a bloom function VOLUNTARY REPORTS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-interactive maps with reports and </a:t>
            </a:r>
            <a:r>
              <a:rPr lang="en-US" sz="1200" b="1" i="0" u="none" strike="noStrike" cap="none" dirty="0">
                <a:solidFill>
                  <a:schemeClr val="dk1"/>
                </a:solidFill>
                <a:latin typeface="Calibri"/>
                <a:ea typeface="Calibri"/>
                <a:cs typeface="Calibri"/>
                <a:sym typeface="Calibri"/>
              </a:rPr>
              <a:t>event</a:t>
            </a:r>
            <a:r>
              <a:rPr lang="en-US" sz="1200" b="0" i="0" u="none" strike="noStrike" cap="none" dirty="0">
                <a:solidFill>
                  <a:schemeClr val="dk1"/>
                </a:solidFill>
                <a:latin typeface="Calibri"/>
                <a:ea typeface="Calibri"/>
                <a:cs typeface="Calibri"/>
                <a:sym typeface="Calibri"/>
              </a:rPr>
              <a:t> response data</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-guidance for response</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-resources on health impacts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805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latin typeface="Calibri"/>
                <a:ea typeface="Calibri"/>
                <a:cs typeface="Calibri"/>
                <a:sym typeface="Calibri"/>
              </a:rPr>
              <a:t>California has also been working with NOAA and to use satellite imagery for detecting HABs in lakes and reservoirs in the state. This image shows Clear Lake, and is a 10 day composite image from July 2011. The graphs on the right show </a:t>
            </a:r>
            <a:r>
              <a:rPr lang="en-US" sz="1200" b="0" i="0" u="none" strike="noStrike" cap="none" dirty="0" err="1">
                <a:solidFill>
                  <a:schemeClr val="dk1"/>
                </a:solidFill>
                <a:latin typeface="Calibri"/>
                <a:ea typeface="Calibri"/>
                <a:cs typeface="Calibri"/>
                <a:sym typeface="Calibri"/>
              </a:rPr>
              <a:t>sthe</a:t>
            </a:r>
            <a:r>
              <a:rPr lang="en-US" sz="1200" b="0" i="0" u="none" strike="noStrike" cap="none" dirty="0">
                <a:solidFill>
                  <a:schemeClr val="dk1"/>
                </a:solidFill>
                <a:latin typeface="Calibri"/>
                <a:ea typeface="Calibri"/>
                <a:cs typeface="Calibri"/>
                <a:sym typeface="Calibri"/>
              </a:rPr>
              <a:t> data in the image. The website allows you to visualize and download data for any lake on most any day extending back to 2002.</a:t>
            </a:r>
          </a:p>
          <a:p>
            <a:endParaRPr lang="en-US" sz="1200" b="0" i="0" u="none" strike="noStrike" cap="none" dirty="0">
              <a:solidFill>
                <a:schemeClr val="dk1"/>
              </a:solidFill>
              <a:latin typeface="Calibri"/>
              <a:ea typeface="Calibri"/>
              <a:cs typeface="Calibri"/>
              <a:sym typeface="Calibri"/>
            </a:endParaRPr>
          </a:p>
          <a:p>
            <a:endParaRPr lang="en-US" sz="1200" b="0" i="0" u="none" strike="noStrike" cap="none" dirty="0">
              <a:solidFill>
                <a:schemeClr val="dk1"/>
              </a:solidFill>
              <a:latin typeface="Calibri"/>
              <a:ea typeface="Calibri"/>
              <a:cs typeface="Calibri"/>
              <a:sym typeface="Calibri"/>
            </a:endParaRPr>
          </a:p>
          <a:p>
            <a:r>
              <a:rPr lang="en-US" sz="1200" b="0" i="0" u="none" strike="noStrike" cap="none" dirty="0">
                <a:solidFill>
                  <a:schemeClr val="dk1"/>
                </a:solidFill>
                <a:latin typeface="Calibri"/>
                <a:ea typeface="Calibri"/>
                <a:cs typeface="Calibri"/>
                <a:sym typeface="Calibri"/>
              </a:rPr>
              <a:t>SFEI contract: </a:t>
            </a:r>
          </a:p>
          <a:p>
            <a:r>
              <a:rPr lang="en-US" sz="1200" b="0" i="0" u="none" strike="noStrike" cap="none" dirty="0">
                <a:solidFill>
                  <a:schemeClr val="dk1"/>
                </a:solidFill>
                <a:latin typeface="Calibri"/>
                <a:ea typeface="Calibri"/>
                <a:cs typeface="Calibri"/>
                <a:sym typeface="Calibri"/>
              </a:rPr>
              <a:t>Develop infrastructure for processing satellite imagery</a:t>
            </a:r>
          </a:p>
          <a:p>
            <a:r>
              <a:rPr lang="en-US" sz="1200" b="0" i="0" u="none" strike="noStrike" cap="none" dirty="0">
                <a:solidFill>
                  <a:schemeClr val="dk1"/>
                </a:solidFill>
                <a:latin typeface="Calibri"/>
                <a:ea typeface="Calibri"/>
                <a:cs typeface="Calibri"/>
                <a:sym typeface="Calibri"/>
              </a:rPr>
              <a:t>Historic Data</a:t>
            </a:r>
          </a:p>
          <a:p>
            <a:r>
              <a:rPr lang="en-US" sz="1200" b="0" i="0" u="none" strike="noStrike" cap="none" dirty="0">
                <a:solidFill>
                  <a:schemeClr val="dk1"/>
                </a:solidFill>
                <a:latin typeface="Calibri"/>
                <a:ea typeface="Calibri"/>
                <a:cs typeface="Calibri"/>
                <a:sym typeface="Calibri"/>
              </a:rPr>
              <a:t>Analyze MERIS satellite data for 255 waterbodies (2002-2012)</a:t>
            </a:r>
          </a:p>
          <a:p>
            <a:r>
              <a:rPr lang="en-US" sz="1200" b="0" i="0" u="none" strike="noStrike" cap="none" dirty="0">
                <a:solidFill>
                  <a:schemeClr val="dk1"/>
                </a:solidFill>
                <a:latin typeface="Calibri"/>
                <a:ea typeface="Calibri"/>
                <a:cs typeface="Calibri"/>
                <a:sym typeface="Calibri"/>
              </a:rPr>
              <a:t>Status and Trends report</a:t>
            </a:r>
          </a:p>
          <a:p>
            <a:r>
              <a:rPr lang="en-US" sz="1200" b="0" i="0" u="none" strike="noStrike" cap="none" dirty="0">
                <a:solidFill>
                  <a:schemeClr val="dk1"/>
                </a:solidFill>
                <a:latin typeface="Calibri"/>
                <a:ea typeface="Calibri"/>
                <a:cs typeface="Calibri"/>
                <a:sym typeface="Calibri"/>
              </a:rPr>
              <a:t>Current Data</a:t>
            </a:r>
          </a:p>
          <a:p>
            <a:r>
              <a:rPr lang="en-US" sz="1200" b="0" i="0" u="none" strike="noStrike" cap="none" dirty="0">
                <a:solidFill>
                  <a:schemeClr val="dk1"/>
                </a:solidFill>
                <a:latin typeface="Calibri"/>
                <a:ea typeface="Calibri"/>
                <a:cs typeface="Calibri"/>
                <a:sym typeface="Calibri"/>
              </a:rPr>
              <a:t>Analyze data from OLCI on Sentinel-3 satellite (launched Feb. 2016)</a:t>
            </a:r>
          </a:p>
          <a:p>
            <a:r>
              <a:rPr lang="en-US" sz="1200" b="0" i="0" u="none" strike="noStrike" cap="none" dirty="0">
                <a:solidFill>
                  <a:schemeClr val="dk1"/>
                </a:solidFill>
                <a:latin typeface="Calibri"/>
                <a:ea typeface="Calibri"/>
                <a:cs typeface="Calibri"/>
                <a:sym typeface="Calibri"/>
              </a:rPr>
              <a:t>Reporting</a:t>
            </a:r>
          </a:p>
          <a:p>
            <a:r>
              <a:rPr lang="en-US" sz="1200" b="0" i="0" u="none" strike="noStrike" cap="none" dirty="0">
                <a:solidFill>
                  <a:schemeClr val="dk1"/>
                </a:solidFill>
                <a:latin typeface="Calibri"/>
                <a:ea typeface="Calibri"/>
                <a:cs typeface="Calibri"/>
                <a:sym typeface="Calibri"/>
              </a:rPr>
              <a:t>Integrate with web portal for viewing imagery and related data</a:t>
            </a:r>
          </a:p>
          <a:p>
            <a:r>
              <a:rPr lang="en-US" sz="1200" b="0" i="0" u="none" strike="noStrike" cap="none" dirty="0">
                <a:solidFill>
                  <a:schemeClr val="dk1"/>
                </a:solidFill>
                <a:latin typeface="Calibri"/>
                <a:ea typeface="Calibri"/>
                <a:cs typeface="Calibri"/>
                <a:sym typeface="Calibri"/>
              </a:rPr>
              <a:t>Inform state agencies and waterbody managers when bloom conditions occur</a:t>
            </a:r>
          </a:p>
          <a:p>
            <a:r>
              <a:rPr lang="en-US" sz="1200" b="1" i="0" u="none" strike="noStrike" cap="none" dirty="0">
                <a:solidFill>
                  <a:schemeClr val="dk1"/>
                </a:solidFill>
                <a:latin typeface="Calibri"/>
                <a:ea typeface="Calibri"/>
                <a:cs typeface="Calibri"/>
                <a:sym typeface="Calibri"/>
              </a:rPr>
              <a:t>[Issue regular bulletins and newsletters to public] delete</a:t>
            </a:r>
          </a:p>
          <a:p>
            <a:pPr marL="0" indent="0">
              <a:lnSpc>
                <a:spcPct val="80000"/>
              </a:lnSpc>
              <a:spcBef>
                <a:spcPts val="1000"/>
              </a:spcBef>
              <a:buSzPts val="2800"/>
              <a:buNone/>
            </a:pPr>
            <a:endParaRPr lang="en-US"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59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a result of this infrastructure, we know more about the frequency and occurrences of HABs now than we did in the past. This table summarizes the </a:t>
            </a:r>
            <a:r>
              <a:rPr lang="en-US" sz="1200" b="1" i="0" u="none" strike="noStrike" cap="none" dirty="0">
                <a:solidFill>
                  <a:schemeClr val="dk1"/>
                </a:solidFill>
                <a:latin typeface="Calibri"/>
                <a:ea typeface="Calibri"/>
                <a:cs typeface="Calibri"/>
                <a:sym typeface="Calibri"/>
              </a:rPr>
              <a:t>voluntary</a:t>
            </a:r>
            <a:r>
              <a:rPr lang="en-US" sz="1200" b="0" i="0" u="none" strike="noStrike" cap="none" dirty="0">
                <a:solidFill>
                  <a:schemeClr val="dk1"/>
                </a:solidFill>
                <a:latin typeface="Calibri"/>
                <a:ea typeface="Calibri"/>
                <a:cs typeface="Calibri"/>
                <a:sym typeface="Calibri"/>
              </a:rPr>
              <a:t> reports submitted to the HABs portal over the last 3 years. Multiple reports sometimes lead to the same signage posting, which is why there are fewer postings than reports. The large increase from 2016-2017 is a result of more people being aware of the website and reporting blooms in 2017, compared to 2016, which was the first year of the program.</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71475" y="387350"/>
            <a:ext cx="6475413" cy="3641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856827" y="4105911"/>
            <a:ext cx="5731651" cy="488061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One of the take </a:t>
            </a:r>
            <a:r>
              <a:rPr lang="en-US" sz="1200" b="0" i="0" u="none" strike="noStrike" cap="none" dirty="0" err="1">
                <a:solidFill>
                  <a:schemeClr val="dk1"/>
                </a:solidFill>
                <a:latin typeface="Calibri"/>
                <a:ea typeface="Calibri"/>
                <a:cs typeface="Calibri"/>
                <a:sym typeface="Calibri"/>
              </a:rPr>
              <a:t>aways</a:t>
            </a:r>
            <a:r>
              <a:rPr lang="en-US" sz="1200" b="0" i="0" u="none" strike="noStrike" cap="none" dirty="0">
                <a:solidFill>
                  <a:schemeClr val="dk1"/>
                </a:solidFill>
                <a:latin typeface="Calibri"/>
                <a:ea typeface="Calibri"/>
                <a:cs typeface="Calibri"/>
                <a:sym typeface="Calibri"/>
              </a:rPr>
              <a:t> from the HABs data collected in the 21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century, is the diversity of blooms and environments that exist in California.  We have blooms in a variety of waterbodies, environmental conditions, multiple taxa causing blooms, and multiple cyanotoxins detected. [and often co-occurring with other cyanotoxins] Addressing this diversity will be no dull task.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71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and present have improved our understanding of when and where HABs are occurring, and the species forming. We have gathered you all to discuss and shape the future of HABs management and policy in California.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2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2017 originally called a research strategy, realized that we needed more monitoring to guide the research, so the focus shifted</a:t>
            </a: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2018 delays in getting the contract in place and personnel changes at SCCWRP and the Waterboards</a:t>
            </a:r>
          </a:p>
        </p:txBody>
      </p:sp>
    </p:spTree>
    <p:extLst>
      <p:ext uri="{BB962C8B-B14F-4D97-AF65-F5344CB8AC3E}">
        <p14:creationId xmlns:p14="http://schemas.microsoft.com/office/powerpoint/2010/main" val="85642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433" name="Shape 433"/>
          <p:cNvSpPr>
            <a:spLocks noGrp="1" noRot="1" noChangeAspect="1"/>
          </p:cNvSpPr>
          <p:nvPr>
            <p:ph type="sldImg" idx="2"/>
          </p:nvPr>
        </p:nvSpPr>
        <p:spPr>
          <a:xfrm>
            <a:off x="-104775" y="465138"/>
            <a:ext cx="7823200" cy="4400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812800" y="4958081"/>
            <a:ext cx="5980854" cy="395097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dirty="0"/>
              <a:t>The strategy will ultimately be 3 phases. Currently we are focusing on the monitoring, but there will be management and research strategies to follow. But currently these are not funded.</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71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Shape 102"/>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Shape 115"/>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0" name="Shape 13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Shape 142"/>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285037" y="1828802"/>
            <a:ext cx="5851525" cy="2743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8071"/>
            <a:ext cx="12192000" cy="1325563"/>
          </a:xfrm>
        </p:spPr>
        <p:txBody>
          <a:bodyPr vert="horz" anchor="t" anchorCtr="0">
            <a:noAutofit/>
          </a:bodyPr>
          <a:lstStyle>
            <a:lvl1pPr marL="457189" indent="0">
              <a:tabLst/>
              <a:defRPr sz="3600" b="0" i="0" baseline="0">
                <a:solidFill>
                  <a:schemeClr val="bg1"/>
                </a:solidFill>
                <a:latin typeface="Frutiger CE 55 Roman"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B65C363-7731-874D-9B89-FD9C296FD245}" type="datetime1">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C1D56-64ED-7B41-A590-F44D973C037B}" type="slidenum">
              <a:rPr lang="en-US" smtClean="0"/>
              <a:t>‹#›</a:t>
            </a:fld>
            <a:endParaRPr lang="en-US"/>
          </a:p>
        </p:txBody>
      </p:sp>
    </p:spTree>
    <p:extLst>
      <p:ext uri="{BB962C8B-B14F-4D97-AF65-F5344CB8AC3E}">
        <p14:creationId xmlns:p14="http://schemas.microsoft.com/office/powerpoint/2010/main" val="55007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6" r:id="rId6"/>
    <p:sldLayoutId id="2147483657" r:id="rId7"/>
    <p:sldLayoutId id="2147483658"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hyperlink" Target="http://www.thomasbdunklin.com/gallery/AerialAlgaeDams/Algae_swimmer_close_082607_tbd?full=1" TargetMode="External"/><Relationship Id="rId7"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 name="Rectangle 1">
            <a:extLst>
              <a:ext uri="{FF2B5EF4-FFF2-40B4-BE49-F238E27FC236}">
                <a16:creationId xmlns:a16="http://schemas.microsoft.com/office/drawing/2014/main" id="{B6CA022B-CFA0-3748-88B2-23939978AA06}"/>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5" name="Shape 165"/>
          <p:cNvSpPr txBox="1">
            <a:spLocks noGrp="1"/>
          </p:cNvSpPr>
          <p:nvPr>
            <p:ph type="ctrTitle" idx="4294967295"/>
          </p:nvPr>
        </p:nvSpPr>
        <p:spPr>
          <a:xfrm>
            <a:off x="0" y="0"/>
            <a:ext cx="12192000" cy="2395538"/>
          </a:xfrm>
          <a:prstGeom prst="rect">
            <a:avLst/>
          </a:prstGeom>
          <a:noFill/>
          <a:ln>
            <a:noFill/>
          </a:ln>
        </p:spPr>
        <p:txBody>
          <a:bodyPr spcFirstLastPara="1" wrap="square" lIns="91425" tIns="45700" rIns="91425" bIns="45700" anchor="ctr" anchorCtr="0">
            <a:noAutofit/>
          </a:bodyPr>
          <a:lstStyle/>
          <a:p>
            <a:pPr marL="508000" marR="0" lvl="0" algn="l" rtl="0">
              <a:spcBef>
                <a:spcPts val="0"/>
              </a:spcBef>
              <a:spcAft>
                <a:spcPts val="0"/>
              </a:spcAft>
              <a:buClr>
                <a:schemeClr val="lt1"/>
              </a:buClr>
              <a:buSzPts val="4600"/>
              <a:buFont typeface="Questrial"/>
              <a:buNone/>
            </a:pPr>
            <a:r>
              <a:rPr lang="en-US" sz="4600" b="1" i="0" u="none" strike="noStrike" cap="none" dirty="0">
                <a:solidFill>
                  <a:schemeClr val="lt1"/>
                </a:solidFill>
                <a:latin typeface="+mj-lt"/>
                <a:ea typeface="Questrial"/>
                <a:cs typeface="Questrial"/>
                <a:sym typeface="Questrial"/>
              </a:rPr>
              <a:t>California Water Boards</a:t>
            </a:r>
            <a:br>
              <a:rPr lang="en-US" sz="4600" b="1" i="0" u="none" strike="noStrike" cap="none" dirty="0">
                <a:solidFill>
                  <a:schemeClr val="lt1"/>
                </a:solidFill>
                <a:latin typeface="+mj-lt"/>
                <a:ea typeface="Questrial"/>
                <a:cs typeface="Questrial"/>
                <a:sym typeface="Questrial"/>
              </a:rPr>
            </a:br>
            <a:r>
              <a:rPr lang="en-US" sz="4600" b="1" i="0" u="none" strike="noStrike" cap="none" dirty="0">
                <a:solidFill>
                  <a:schemeClr val="lt1"/>
                </a:solidFill>
                <a:latin typeface="+mj-lt"/>
                <a:ea typeface="Questrial"/>
                <a:cs typeface="Questrial"/>
                <a:sym typeface="Questrial"/>
              </a:rPr>
              <a:t>Freshwater harmful </a:t>
            </a:r>
            <a:r>
              <a:rPr lang="en-US" sz="4600" b="1" dirty="0">
                <a:solidFill>
                  <a:schemeClr val="lt1"/>
                </a:solidFill>
                <a:latin typeface="+mj-lt"/>
                <a:ea typeface="Questrial"/>
                <a:cs typeface="Questrial"/>
                <a:sym typeface="Questrial"/>
              </a:rPr>
              <a:t>a</a:t>
            </a:r>
            <a:r>
              <a:rPr lang="en-US" sz="4600" b="1" i="0" u="none" strike="noStrike" cap="none" dirty="0">
                <a:solidFill>
                  <a:schemeClr val="lt1"/>
                </a:solidFill>
                <a:latin typeface="+mj-lt"/>
                <a:ea typeface="Questrial"/>
                <a:cs typeface="Questrial"/>
                <a:sym typeface="Questrial"/>
              </a:rPr>
              <a:t>lgal bloom </a:t>
            </a:r>
            <a:r>
              <a:rPr lang="en-US" sz="4600" b="1" dirty="0">
                <a:solidFill>
                  <a:schemeClr val="lt1"/>
                </a:solidFill>
                <a:latin typeface="+mj-lt"/>
                <a:ea typeface="Questrial"/>
                <a:cs typeface="Questrial"/>
                <a:sym typeface="Questrial"/>
              </a:rPr>
              <a:t>m</a:t>
            </a:r>
            <a:r>
              <a:rPr lang="en-US" sz="4600" b="1" i="0" u="none" strike="noStrike" cap="none" dirty="0">
                <a:solidFill>
                  <a:schemeClr val="lt1"/>
                </a:solidFill>
                <a:latin typeface="+mj-lt"/>
                <a:ea typeface="Questrial"/>
                <a:cs typeface="Questrial"/>
                <a:sym typeface="Questrial"/>
              </a:rPr>
              <a:t>onitoring strategy</a:t>
            </a:r>
          </a:p>
        </p:txBody>
      </p:sp>
      <p:sp>
        <p:nvSpPr>
          <p:cNvPr id="167" name="Shape 167"/>
          <p:cNvSpPr txBox="1"/>
          <p:nvPr/>
        </p:nvSpPr>
        <p:spPr>
          <a:xfrm>
            <a:off x="0" y="4546087"/>
            <a:ext cx="12192000" cy="2308324"/>
          </a:xfrm>
          <a:prstGeom prst="rect">
            <a:avLst/>
          </a:prstGeom>
          <a:noFill/>
          <a:ln>
            <a:noFill/>
          </a:ln>
        </p:spPr>
        <p:txBody>
          <a:bodyPr spcFirstLastPara="1" wrap="square" lIns="91425" tIns="45700" rIns="91425" bIns="45700" anchor="t" anchorCtr="0">
            <a:noAutofit/>
          </a:bodyPr>
          <a:lstStyle/>
          <a:p>
            <a:pPr marL="508000" lvl="0">
              <a:buClr>
                <a:schemeClr val="lt1"/>
              </a:buClr>
              <a:buSzPts val="2800"/>
            </a:pPr>
            <a:r>
              <a:rPr lang="en-US" sz="2800" b="1" dirty="0">
                <a:solidFill>
                  <a:schemeClr val="lt1"/>
                </a:solidFill>
                <a:ea typeface="Calibri"/>
                <a:cs typeface="Calibri"/>
                <a:sym typeface="Calibri"/>
              </a:rPr>
              <a:t>Marisa Van Dyke &amp; </a:t>
            </a:r>
            <a:r>
              <a:rPr lang="en-US" sz="2800" b="1" i="0" u="none" strike="noStrike" cap="none" dirty="0">
                <a:solidFill>
                  <a:schemeClr val="lt1"/>
                </a:solidFill>
                <a:latin typeface="+mj-lt"/>
                <a:ea typeface="Calibri"/>
                <a:cs typeface="Calibri"/>
                <a:sym typeface="Calibri"/>
              </a:rPr>
              <a:t>Keith Bouma-Gregson</a:t>
            </a:r>
          </a:p>
          <a:p>
            <a:pPr marL="508000" marR="0" lvl="0" rtl="0">
              <a:lnSpc>
                <a:spcPct val="100000"/>
              </a:lnSpc>
              <a:spcBef>
                <a:spcPts val="0"/>
              </a:spcBef>
              <a:spcAft>
                <a:spcPts val="0"/>
              </a:spcAft>
              <a:buClr>
                <a:schemeClr val="lt1"/>
              </a:buClr>
              <a:buSzPts val="2400"/>
              <a:buFont typeface="Calibri"/>
              <a:buNone/>
            </a:pPr>
            <a:r>
              <a:rPr lang="en-US" sz="2400" i="0" u="none" strike="noStrike" cap="none" dirty="0">
                <a:solidFill>
                  <a:schemeClr val="lt1"/>
                </a:solidFill>
                <a:latin typeface="+mj-lt"/>
                <a:ea typeface="Calibri"/>
                <a:cs typeface="Calibri"/>
                <a:sym typeface="Calibri"/>
              </a:rPr>
              <a:t>Co-Leads Freshwater HABs Program</a:t>
            </a:r>
            <a:endParaRPr lang="en-US" dirty="0">
              <a:latin typeface="+mj-lt"/>
            </a:endParaRPr>
          </a:p>
          <a:p>
            <a:pPr marL="508000" marR="0" lvl="0" rtl="0">
              <a:lnSpc>
                <a:spcPct val="100000"/>
              </a:lnSpc>
              <a:spcBef>
                <a:spcPts val="0"/>
              </a:spcBef>
              <a:spcAft>
                <a:spcPts val="0"/>
              </a:spcAft>
              <a:buClr>
                <a:schemeClr val="lt1"/>
              </a:buClr>
              <a:buSzPts val="2400"/>
              <a:buFont typeface="Calibri"/>
              <a:buNone/>
            </a:pPr>
            <a:endParaRPr lang="en-US" sz="2400" i="0" u="none" strike="noStrike" cap="none" dirty="0">
              <a:solidFill>
                <a:schemeClr val="lt1"/>
              </a:solidFill>
              <a:latin typeface="+mj-lt"/>
              <a:ea typeface="Calibri"/>
              <a:cs typeface="Calibri"/>
              <a:sym typeface="Calibri"/>
            </a:endParaRPr>
          </a:p>
          <a:p>
            <a:pPr marL="508000" marR="0" lvl="0" rtl="0">
              <a:lnSpc>
                <a:spcPct val="100000"/>
              </a:lnSpc>
              <a:spcBef>
                <a:spcPts val="0"/>
              </a:spcBef>
              <a:spcAft>
                <a:spcPts val="0"/>
              </a:spcAft>
              <a:buClr>
                <a:schemeClr val="lt1"/>
              </a:buClr>
              <a:buSzPts val="2400"/>
              <a:buFont typeface="Calibri"/>
              <a:buNone/>
            </a:pPr>
            <a:r>
              <a:rPr lang="en-US" sz="2400" i="0" u="none" strike="noStrike" cap="none" dirty="0">
                <a:solidFill>
                  <a:schemeClr val="lt1"/>
                </a:solidFill>
                <a:latin typeface="+mj-lt"/>
                <a:ea typeface="Calibri"/>
                <a:cs typeface="Calibri"/>
                <a:sym typeface="Calibri"/>
              </a:rPr>
              <a:t>CCHAB meeting</a:t>
            </a:r>
          </a:p>
          <a:p>
            <a:pPr marL="508000" marR="0" lvl="0" rtl="0">
              <a:lnSpc>
                <a:spcPct val="100000"/>
              </a:lnSpc>
              <a:spcBef>
                <a:spcPts val="0"/>
              </a:spcBef>
              <a:spcAft>
                <a:spcPts val="0"/>
              </a:spcAft>
              <a:buClr>
                <a:schemeClr val="lt1"/>
              </a:buClr>
              <a:buSzPts val="2400"/>
              <a:buFont typeface="Calibri"/>
              <a:buNone/>
            </a:pPr>
            <a:r>
              <a:rPr lang="en-US" sz="2400" dirty="0">
                <a:solidFill>
                  <a:schemeClr val="lt1"/>
                </a:solidFill>
                <a:latin typeface="+mj-lt"/>
                <a:cs typeface="Calibri"/>
                <a:sym typeface="Calibri"/>
              </a:rPr>
              <a:t>April 12, 2019</a:t>
            </a:r>
            <a:endParaRPr lang="en-US" dirty="0">
              <a:latin typeface="+mj-lt"/>
            </a:endParaRPr>
          </a:p>
          <a:p>
            <a:pPr marL="508000" marR="0" lvl="0" rtl="0">
              <a:lnSpc>
                <a:spcPct val="100000"/>
              </a:lnSpc>
              <a:spcBef>
                <a:spcPts val="0"/>
              </a:spcBef>
              <a:spcAft>
                <a:spcPts val="0"/>
              </a:spcAft>
              <a:buClr>
                <a:schemeClr val="dk1"/>
              </a:buClr>
              <a:buSzPts val="2400"/>
              <a:buFont typeface="Calibri"/>
              <a:buNone/>
            </a:pPr>
            <a:endParaRPr lang="en-US" sz="2400" b="1" i="0" u="none" strike="noStrike" cap="none" dirty="0">
              <a:solidFill>
                <a:schemeClr val="lt1"/>
              </a:solidFill>
              <a:latin typeface="+mj-lt"/>
              <a:ea typeface="Calibri"/>
              <a:cs typeface="Calibri"/>
              <a:sym typeface="Calibri"/>
            </a:endParaRPr>
          </a:p>
          <a:p>
            <a:pPr marL="508000" marR="0" lvl="0" rtl="0">
              <a:lnSpc>
                <a:spcPct val="100000"/>
              </a:lnSpc>
              <a:spcBef>
                <a:spcPts val="0"/>
              </a:spcBef>
              <a:spcAft>
                <a:spcPts val="0"/>
              </a:spcAft>
              <a:buClr>
                <a:schemeClr val="dk1"/>
              </a:buClr>
              <a:buSzPts val="2000"/>
              <a:buFont typeface="Calibri"/>
              <a:buNone/>
            </a:pPr>
            <a:endParaRPr lang="en-US" sz="2000" b="1" i="0" u="none" strike="noStrike" cap="none" dirty="0">
              <a:solidFill>
                <a:srgbClr val="000000"/>
              </a:solidFill>
              <a:latin typeface="+mj-lt"/>
              <a:ea typeface="Calibri"/>
              <a:cs typeface="Calibri"/>
              <a:sym typeface="Calibri"/>
            </a:endParaRPr>
          </a:p>
        </p:txBody>
      </p:sp>
      <p:grpSp>
        <p:nvGrpSpPr>
          <p:cNvPr id="11" name="Group 10">
            <a:extLst>
              <a:ext uri="{FF2B5EF4-FFF2-40B4-BE49-F238E27FC236}">
                <a16:creationId xmlns:a16="http://schemas.microsoft.com/office/drawing/2014/main" id="{88609376-DC35-49E6-AED2-9A04DA25B07C}"/>
              </a:ext>
            </a:extLst>
          </p:cNvPr>
          <p:cNvGrpSpPr/>
          <p:nvPr/>
        </p:nvGrpSpPr>
        <p:grpSpPr>
          <a:xfrm>
            <a:off x="0" y="2311282"/>
            <a:ext cx="12192000" cy="2319060"/>
            <a:chOff x="0" y="2382129"/>
            <a:chExt cx="12192000" cy="2319060"/>
          </a:xfrm>
        </p:grpSpPr>
        <p:pic>
          <p:nvPicPr>
            <p:cNvPr id="164" name="Shape 1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29445" y="2382129"/>
              <a:ext cx="2742776" cy="2301375"/>
            </a:xfrm>
            <a:prstGeom prst="rect">
              <a:avLst/>
            </a:prstGeom>
            <a:noFill/>
            <a:ln>
              <a:noFill/>
            </a:ln>
          </p:spPr>
        </p:pic>
        <p:pic>
          <p:nvPicPr>
            <p:cNvPr id="7" name="Picture 6">
              <a:extLst>
                <a:ext uri="{FF2B5EF4-FFF2-40B4-BE49-F238E27FC236}">
                  <a16:creationId xmlns:a16="http://schemas.microsoft.com/office/drawing/2014/main" id="{35C63101-A98C-3348-9E1F-5634B9EFE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395538"/>
              <a:ext cx="2943445" cy="2301375"/>
            </a:xfrm>
            <a:prstGeom prst="rect">
              <a:avLst/>
            </a:prstGeom>
          </p:spPr>
        </p:pic>
        <p:pic>
          <p:nvPicPr>
            <p:cNvPr id="4" name="Picture 3">
              <a:extLst>
                <a:ext uri="{FF2B5EF4-FFF2-40B4-BE49-F238E27FC236}">
                  <a16:creationId xmlns:a16="http://schemas.microsoft.com/office/drawing/2014/main" id="{705EE188-F55A-4D7C-80E7-706637F7D84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3276" b="94798" l="3673" r="96327">
                          <a14:foregroundMark x1="24082" y1="8092" x2="24082" y2="8092"/>
                          <a14:foregroundMark x1="8776" y1="26975" x2="8776" y2="26975"/>
                          <a14:foregroundMark x1="3673" y1="31407" x2="3673" y2="31407"/>
                          <a14:foregroundMark x1="22653" y1="3276" x2="22653" y2="3276"/>
                          <a14:foregroundMark x1="92857" y1="56455" x2="92857" y2="56455"/>
                          <a14:foregroundMark x1="96327" y1="87091" x2="96327" y2="87091"/>
                          <a14:foregroundMark x1="88163" y1="93256" x2="88163" y2="93256"/>
                          <a14:foregroundMark x1="88776" y1="94798" x2="88776" y2="94798"/>
                        </a14:backgroundRemoval>
                      </a14:imgEffect>
                    </a14:imgLayer>
                  </a14:imgProps>
                </a:ext>
                <a:ext uri="{28A0092B-C50C-407E-A947-70E740481C1C}">
                  <a14:useLocalDpi xmlns:a14="http://schemas.microsoft.com/office/drawing/2010/main"/>
                </a:ext>
              </a:extLst>
            </a:blip>
            <a:srcRect/>
            <a:stretch/>
          </p:blipFill>
          <p:spPr>
            <a:xfrm>
              <a:off x="7972221" y="2396901"/>
              <a:ext cx="2175442" cy="2304288"/>
            </a:xfrm>
            <a:prstGeom prst="rect">
              <a:avLst/>
            </a:prstGeom>
            <a:solidFill>
              <a:schemeClr val="tx2">
                <a:lumMod val="50000"/>
              </a:schemeClr>
            </a:solidFill>
          </p:spPr>
        </p:pic>
        <p:pic>
          <p:nvPicPr>
            <p:cNvPr id="6" name="Picture 5">
              <a:extLst>
                <a:ext uri="{FF2B5EF4-FFF2-40B4-BE49-F238E27FC236}">
                  <a16:creationId xmlns:a16="http://schemas.microsoft.com/office/drawing/2014/main" id="{7965ADC7-CFC8-462C-BC76-C55AEF67EA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47663" y="2397504"/>
              <a:ext cx="2044337" cy="2286000"/>
            </a:xfrm>
            <a:prstGeom prst="rect">
              <a:avLst/>
            </a:prstGeom>
          </p:spPr>
        </p:pic>
        <p:pic>
          <p:nvPicPr>
            <p:cNvPr id="10" name="Picture 9">
              <a:extLst>
                <a:ext uri="{FF2B5EF4-FFF2-40B4-BE49-F238E27FC236}">
                  <a16:creationId xmlns:a16="http://schemas.microsoft.com/office/drawing/2014/main" id="{F883DFB9-7B10-42D2-86B3-E98830157351}"/>
                </a:ext>
              </a:extLst>
            </p:cNvPr>
            <p:cNvPicPr>
              <a:picLocks noChangeAspect="1"/>
            </p:cNvPicPr>
            <p:nvPr/>
          </p:nvPicPr>
          <p:blipFill>
            <a:blip r:embed="rId8"/>
            <a:stretch>
              <a:fillRect/>
            </a:stretch>
          </p:blipFill>
          <p:spPr>
            <a:xfrm>
              <a:off x="2943445" y="2396901"/>
              <a:ext cx="2304288" cy="230428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FHAB Monitoring Strategy objectives</a:t>
            </a:r>
          </a:p>
        </p:txBody>
      </p:sp>
      <p:sp>
        <p:nvSpPr>
          <p:cNvPr id="2" name="TextBox 1">
            <a:extLst>
              <a:ext uri="{FF2B5EF4-FFF2-40B4-BE49-F238E27FC236}">
                <a16:creationId xmlns:a16="http://schemas.microsoft.com/office/drawing/2014/main" id="{F618EEA8-2D0D-DE43-96DB-DED58B52A5DE}"/>
              </a:ext>
            </a:extLst>
          </p:cNvPr>
          <p:cNvSpPr txBox="1"/>
          <p:nvPr/>
        </p:nvSpPr>
        <p:spPr>
          <a:xfrm>
            <a:off x="609600" y="1143000"/>
            <a:ext cx="11582399" cy="1107996"/>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Goal</a:t>
            </a:r>
          </a:p>
          <a:p>
            <a:pPr algn="l"/>
            <a:r>
              <a:rPr lang="en-US" sz="2200" dirty="0">
                <a:solidFill>
                  <a:schemeClr val="dk1"/>
                </a:solidFill>
                <a:latin typeface="+mn-lt"/>
                <a:ea typeface="Calibri"/>
                <a:cs typeface="Calibri"/>
                <a:sym typeface="Calibri"/>
              </a:rPr>
              <a:t>Create a strategy and roadmap for how to implement ambient monitoring program for FHABs at multiple scales: statewide, regional, and single waterbody.</a:t>
            </a:r>
          </a:p>
        </p:txBody>
      </p:sp>
      <p:grpSp>
        <p:nvGrpSpPr>
          <p:cNvPr id="5" name="Group 4">
            <a:extLst>
              <a:ext uri="{FF2B5EF4-FFF2-40B4-BE49-F238E27FC236}">
                <a16:creationId xmlns:a16="http://schemas.microsoft.com/office/drawing/2014/main" id="{EF34D928-157F-7A4D-888E-B5E5ACD48850}"/>
              </a:ext>
            </a:extLst>
          </p:cNvPr>
          <p:cNvGrpSpPr/>
          <p:nvPr/>
        </p:nvGrpSpPr>
        <p:grpSpPr>
          <a:xfrm>
            <a:off x="626772" y="2395986"/>
            <a:ext cx="6340698" cy="4460345"/>
            <a:chOff x="2013284" y="1143000"/>
            <a:chExt cx="8165432" cy="5743948"/>
          </a:xfrm>
        </p:grpSpPr>
        <p:pic>
          <p:nvPicPr>
            <p:cNvPr id="6" name="Shape 391" descr="C:\Users\BEAnderson-Abbs\Documents\CyanoHAB\HAB strategy\figures\FHASS_presentation.jpg">
              <a:extLst>
                <a:ext uri="{FF2B5EF4-FFF2-40B4-BE49-F238E27FC236}">
                  <a16:creationId xmlns:a16="http://schemas.microsoft.com/office/drawing/2014/main" id="{D8840212-472D-6548-A3DA-9D9D093E6331}"/>
                </a:ext>
              </a:extLst>
            </p:cNvPr>
            <p:cNvPicPr preferRelativeResize="0"/>
            <p:nvPr/>
          </p:nvPicPr>
          <p:blipFill rotWithShape="1">
            <a:blip r:embed="rId3">
              <a:alphaModFix/>
            </a:blip>
            <a:srcRect/>
            <a:stretch/>
          </p:blipFill>
          <p:spPr>
            <a:xfrm>
              <a:off x="2013284" y="1143000"/>
              <a:ext cx="8165432" cy="5743948"/>
            </a:xfrm>
            <a:prstGeom prst="rect">
              <a:avLst/>
            </a:prstGeom>
            <a:noFill/>
            <a:ln>
              <a:noFill/>
            </a:ln>
          </p:spPr>
        </p:pic>
        <p:sp>
          <p:nvSpPr>
            <p:cNvPr id="7" name="Rectangle 6">
              <a:extLst>
                <a:ext uri="{FF2B5EF4-FFF2-40B4-BE49-F238E27FC236}">
                  <a16:creationId xmlns:a16="http://schemas.microsoft.com/office/drawing/2014/main" id="{3E524F41-23CB-E54C-8E0B-8B3D975D90EF}"/>
                </a:ext>
              </a:extLst>
            </p:cNvPr>
            <p:cNvSpPr/>
            <p:nvPr/>
          </p:nvSpPr>
          <p:spPr>
            <a:xfrm>
              <a:off x="5578501" y="2004765"/>
              <a:ext cx="2377803" cy="4577507"/>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33F45B1-B6AD-434C-8411-66AD540FC9C5}"/>
              </a:ext>
            </a:extLst>
          </p:cNvPr>
          <p:cNvSpPr txBox="1"/>
          <p:nvPr/>
        </p:nvSpPr>
        <p:spPr>
          <a:xfrm>
            <a:off x="6950300" y="3734460"/>
            <a:ext cx="3834063" cy="2462213"/>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Two scales:</a:t>
            </a:r>
          </a:p>
          <a:p>
            <a:pPr algn="l"/>
            <a:r>
              <a:rPr lang="en-US" sz="2200" dirty="0">
                <a:solidFill>
                  <a:schemeClr val="dk1"/>
                </a:solidFill>
                <a:latin typeface="+mn-lt"/>
                <a:ea typeface="Calibri"/>
                <a:cs typeface="Calibri"/>
                <a:sym typeface="Calibri"/>
              </a:rPr>
              <a:t>Single waterbody</a:t>
            </a:r>
          </a:p>
          <a:p>
            <a:pPr algn="l"/>
            <a:endParaRPr lang="en-US" sz="2200" dirty="0">
              <a:solidFill>
                <a:schemeClr val="dk1"/>
              </a:solidFill>
              <a:latin typeface="+mn-lt"/>
              <a:ea typeface="Calibri"/>
              <a:cs typeface="Calibri"/>
              <a:sym typeface="Calibri"/>
            </a:endParaRPr>
          </a:p>
          <a:p>
            <a:pPr algn="l"/>
            <a:endParaRPr lang="en-US" sz="2200" dirty="0">
              <a:solidFill>
                <a:schemeClr val="dk1"/>
              </a:solidFill>
              <a:latin typeface="+mn-lt"/>
              <a:ea typeface="Calibri"/>
              <a:cs typeface="Calibri"/>
              <a:sym typeface="Calibri"/>
            </a:endParaRPr>
          </a:p>
          <a:p>
            <a:pPr algn="l"/>
            <a:endParaRPr lang="en-US" sz="2200" dirty="0">
              <a:solidFill>
                <a:schemeClr val="dk1"/>
              </a:solidFill>
              <a:latin typeface="+mn-lt"/>
              <a:ea typeface="Calibri"/>
              <a:cs typeface="Calibri"/>
              <a:sym typeface="Calibri"/>
            </a:endParaRPr>
          </a:p>
          <a:p>
            <a:pPr algn="l"/>
            <a:endParaRPr lang="en-US" sz="2200" dirty="0">
              <a:solidFill>
                <a:schemeClr val="dk1"/>
              </a:solidFill>
              <a:latin typeface="+mn-lt"/>
              <a:ea typeface="Calibri"/>
              <a:cs typeface="Calibri"/>
              <a:sym typeface="Calibri"/>
            </a:endParaRPr>
          </a:p>
          <a:p>
            <a:pPr algn="l"/>
            <a:r>
              <a:rPr lang="en-US" sz="2200" dirty="0">
                <a:solidFill>
                  <a:schemeClr val="dk1"/>
                </a:solidFill>
                <a:latin typeface="+mn-lt"/>
                <a:ea typeface="Calibri"/>
                <a:cs typeface="Calibri"/>
                <a:sym typeface="Calibri"/>
              </a:rPr>
              <a:t>Regional/statewide sampling</a:t>
            </a:r>
          </a:p>
        </p:txBody>
      </p:sp>
    </p:spTree>
    <p:extLst>
      <p:ext uri="{BB962C8B-B14F-4D97-AF65-F5344CB8AC3E}">
        <p14:creationId xmlns:p14="http://schemas.microsoft.com/office/powerpoint/2010/main" val="381928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FHAB Monitoring Strategy objectives</a:t>
            </a:r>
          </a:p>
        </p:txBody>
      </p:sp>
      <p:sp>
        <p:nvSpPr>
          <p:cNvPr id="2" name="TextBox 1">
            <a:extLst>
              <a:ext uri="{FF2B5EF4-FFF2-40B4-BE49-F238E27FC236}">
                <a16:creationId xmlns:a16="http://schemas.microsoft.com/office/drawing/2014/main" id="{F618EEA8-2D0D-DE43-96DB-DED58B52A5DE}"/>
              </a:ext>
            </a:extLst>
          </p:cNvPr>
          <p:cNvSpPr txBox="1"/>
          <p:nvPr/>
        </p:nvSpPr>
        <p:spPr>
          <a:xfrm>
            <a:off x="609600" y="1143000"/>
            <a:ext cx="11582399" cy="5201424"/>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Outputs</a:t>
            </a:r>
          </a:p>
          <a:p>
            <a:pPr marL="457200" lvl="1" indent="-457200">
              <a:buFont typeface="+mj-lt"/>
              <a:buAutoNum type="arabicParenR"/>
            </a:pPr>
            <a:r>
              <a:rPr lang="en-US" sz="2200" dirty="0">
                <a:solidFill>
                  <a:schemeClr val="dk1"/>
                </a:solidFill>
                <a:latin typeface="+mn-lt"/>
                <a:ea typeface="Calibri"/>
                <a:cs typeface="Calibri"/>
                <a:sym typeface="Calibri"/>
              </a:rPr>
              <a:t>Monitoring framework</a:t>
            </a:r>
          </a:p>
          <a:p>
            <a:pPr marL="1265237" lvl="2" indent="-342900">
              <a:buFont typeface="Arial" panose="020B0604020202020204" pitchFamily="34" charset="0"/>
              <a:buChar char="‒"/>
            </a:pPr>
            <a:r>
              <a:rPr lang="en-US" sz="2200" dirty="0">
                <a:solidFill>
                  <a:schemeClr val="dk1"/>
                </a:solidFill>
                <a:cs typeface="Calibri"/>
                <a:sym typeface="Calibri"/>
              </a:rPr>
              <a:t>Framework for implementing ambient FHABs monitoring (statewide, regional, and individual waterbodies) to prioritize funding and program implementation</a:t>
            </a:r>
          </a:p>
          <a:p>
            <a:pPr marL="1265237" lvl="2" indent="-342900">
              <a:buFont typeface="Arial" panose="020B0604020202020204" pitchFamily="34" charset="0"/>
              <a:buChar char="‒"/>
            </a:pPr>
            <a:r>
              <a:rPr lang="en-US" sz="2200" dirty="0">
                <a:solidFill>
                  <a:schemeClr val="dk1"/>
                </a:solidFill>
                <a:cs typeface="Calibri"/>
                <a:sym typeface="Calibri"/>
              </a:rPr>
              <a:t>Audience: California environmental managers</a:t>
            </a:r>
          </a:p>
          <a:p>
            <a:pPr marL="1265237" lvl="2" indent="-342900">
              <a:buFontTx/>
              <a:buChar char="-"/>
            </a:pPr>
            <a:endParaRPr lang="en-US" sz="2200" dirty="0">
              <a:solidFill>
                <a:schemeClr val="dk1"/>
              </a:solidFill>
              <a:cs typeface="Calibri"/>
              <a:sym typeface="Calibri"/>
            </a:endParaRPr>
          </a:p>
          <a:p>
            <a:pPr marL="457200" lvl="1" indent="-457200">
              <a:buFont typeface="+mj-lt"/>
              <a:buAutoNum type="arabicParenR"/>
            </a:pPr>
            <a:r>
              <a:rPr lang="en-US" sz="2200" dirty="0">
                <a:solidFill>
                  <a:schemeClr val="dk1"/>
                </a:solidFill>
                <a:ea typeface="Calibri"/>
                <a:cs typeface="Calibri"/>
                <a:sym typeface="Calibri"/>
              </a:rPr>
              <a:t>Research special studies</a:t>
            </a:r>
          </a:p>
          <a:p>
            <a:pPr marL="1265237" lvl="2" indent="-342900">
              <a:buFont typeface="Arial" panose="020B0604020202020204" pitchFamily="34" charset="0"/>
              <a:buChar char="‒"/>
            </a:pPr>
            <a:r>
              <a:rPr lang="en-US" sz="2200" dirty="0">
                <a:solidFill>
                  <a:schemeClr val="dk1"/>
                </a:solidFill>
                <a:cs typeface="Calibri"/>
                <a:sym typeface="Calibri"/>
              </a:rPr>
              <a:t>Targeted studies to provide information to fill data gaps necessary to implement the FHAB Monitoring Strategy</a:t>
            </a:r>
          </a:p>
          <a:p>
            <a:pPr marL="1265237" lvl="2" indent="-342900">
              <a:buFontTx/>
              <a:buChar char="-"/>
            </a:pPr>
            <a:endParaRPr lang="en-US" sz="2200" dirty="0">
              <a:solidFill>
                <a:schemeClr val="dk1"/>
              </a:solidFill>
              <a:cs typeface="Calibri"/>
              <a:sym typeface="Calibri"/>
            </a:endParaRPr>
          </a:p>
          <a:p>
            <a:pPr marL="457200" lvl="1" indent="-457200">
              <a:buFont typeface="+mj-lt"/>
              <a:buAutoNum type="arabicParenR"/>
            </a:pPr>
            <a:r>
              <a:rPr lang="en-US" sz="2200" dirty="0">
                <a:solidFill>
                  <a:schemeClr val="dk1"/>
                </a:solidFill>
                <a:ea typeface="Calibri"/>
                <a:cs typeface="Calibri"/>
                <a:sym typeface="Calibri"/>
              </a:rPr>
              <a:t>Implementation guidance</a:t>
            </a:r>
          </a:p>
          <a:p>
            <a:pPr marL="1265237" lvl="2" indent="-342900">
              <a:buFont typeface="Arial" panose="020B0604020202020204" pitchFamily="34" charset="0"/>
              <a:buChar char="‒"/>
            </a:pPr>
            <a:r>
              <a:rPr lang="en-US" sz="2200" dirty="0">
                <a:solidFill>
                  <a:schemeClr val="dk1"/>
                </a:solidFill>
                <a:cs typeface="Calibri"/>
                <a:sym typeface="Calibri"/>
              </a:rPr>
              <a:t>Pragmatic guidance and recommendations to implement the methods described in the framework</a:t>
            </a:r>
          </a:p>
          <a:p>
            <a:pPr marL="1265237" lvl="2" indent="-342900">
              <a:buFont typeface="Arial" panose="020B0604020202020204" pitchFamily="34" charset="0"/>
              <a:buChar char="‒"/>
            </a:pPr>
            <a:r>
              <a:rPr lang="en-US" sz="2200" dirty="0">
                <a:solidFill>
                  <a:schemeClr val="dk1"/>
                </a:solidFill>
                <a:cs typeface="Calibri"/>
                <a:sym typeface="Calibri"/>
              </a:rPr>
              <a:t>Audience: Waterbody managers, regional staff, citizen science groups, tribes</a:t>
            </a:r>
          </a:p>
          <a:p>
            <a:pPr algn="l"/>
            <a:endParaRPr lang="en-US" sz="240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30811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7"/>
          <p:cNvSpPr/>
          <p:nvPr/>
        </p:nvSpPr>
        <p:spPr>
          <a:xfrm>
            <a:off x="4267744" y="1679709"/>
            <a:ext cx="2945673" cy="1526179"/>
          </a:xfrm>
          <a:prstGeom prst="rect">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lt1"/>
                </a:solidFill>
                <a:ea typeface="Arial"/>
                <a:cs typeface="Arial"/>
                <a:sym typeface="Arial"/>
              </a:rPr>
              <a:t>State Water Board (Office of Information Management and Analyses; OIMA)</a:t>
            </a:r>
            <a:endParaRPr dirty="0"/>
          </a:p>
        </p:txBody>
      </p:sp>
      <p:sp>
        <p:nvSpPr>
          <p:cNvPr id="117" name="Google Shape;117;p17"/>
          <p:cNvSpPr/>
          <p:nvPr/>
        </p:nvSpPr>
        <p:spPr>
          <a:xfrm>
            <a:off x="3401105" y="3654389"/>
            <a:ext cx="2253343" cy="1254034"/>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lt1"/>
                </a:solidFill>
                <a:ea typeface="Arial"/>
                <a:cs typeface="Arial"/>
                <a:sym typeface="Arial"/>
              </a:rPr>
              <a:t>Technical Advisory Committee</a:t>
            </a:r>
            <a:endParaRPr dirty="0"/>
          </a:p>
        </p:txBody>
      </p:sp>
      <p:sp>
        <p:nvSpPr>
          <p:cNvPr id="118" name="Google Shape;118;p17"/>
          <p:cNvSpPr/>
          <p:nvPr/>
        </p:nvSpPr>
        <p:spPr>
          <a:xfrm>
            <a:off x="6197913" y="3652113"/>
            <a:ext cx="2253343" cy="1254034"/>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lt1"/>
                </a:solidFill>
                <a:ea typeface="Arial"/>
                <a:cs typeface="Arial"/>
                <a:sym typeface="Arial"/>
              </a:rPr>
              <a:t>Stakeholder Advisory Committee</a:t>
            </a:r>
            <a:endParaRPr dirty="0"/>
          </a:p>
        </p:txBody>
      </p:sp>
      <p:sp>
        <p:nvSpPr>
          <p:cNvPr id="119" name="Google Shape;119;p17"/>
          <p:cNvSpPr/>
          <p:nvPr/>
        </p:nvSpPr>
        <p:spPr>
          <a:xfrm>
            <a:off x="4759778" y="5242155"/>
            <a:ext cx="2253343" cy="1254034"/>
          </a:xfrm>
          <a:prstGeom prst="rect">
            <a:avLst/>
          </a:prstGeom>
          <a:solidFill>
            <a:srgbClr val="222A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ea typeface="Arial"/>
                <a:cs typeface="Arial"/>
                <a:sym typeface="Arial"/>
              </a:rPr>
              <a:t>Technical Team</a:t>
            </a:r>
            <a:endParaRPr/>
          </a:p>
          <a:p>
            <a:pPr marL="0" marR="0" lvl="0" indent="0" algn="ctr" rtl="0">
              <a:spcBef>
                <a:spcPts val="0"/>
              </a:spcBef>
              <a:spcAft>
                <a:spcPts val="0"/>
              </a:spcAft>
              <a:buNone/>
            </a:pPr>
            <a:r>
              <a:rPr lang="en-US" sz="2200">
                <a:solidFill>
                  <a:schemeClr val="lt1"/>
                </a:solidFill>
                <a:ea typeface="Arial"/>
                <a:cs typeface="Arial"/>
                <a:sym typeface="Arial"/>
              </a:rPr>
              <a:t>SCCWRP</a:t>
            </a:r>
            <a:endParaRPr/>
          </a:p>
        </p:txBody>
      </p:sp>
      <p:sp>
        <p:nvSpPr>
          <p:cNvPr id="120" name="Google Shape;120;p17"/>
          <p:cNvSpPr/>
          <p:nvPr/>
        </p:nvSpPr>
        <p:spPr>
          <a:xfrm>
            <a:off x="7709804" y="1742071"/>
            <a:ext cx="2195650" cy="13255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4B081"/>
                </a:solidFill>
                <a:ea typeface="Arial"/>
                <a:cs typeface="Arial"/>
                <a:sym typeface="Arial"/>
              </a:rPr>
              <a:t>Surface Water Ambient Monitoring Program</a:t>
            </a:r>
            <a:endParaRPr dirty="0"/>
          </a:p>
        </p:txBody>
      </p:sp>
      <p:sp>
        <p:nvSpPr>
          <p:cNvPr id="121" name="Google Shape;121;p17"/>
          <p:cNvSpPr/>
          <p:nvPr/>
        </p:nvSpPr>
        <p:spPr>
          <a:xfrm>
            <a:off x="7170418" y="2160458"/>
            <a:ext cx="499656" cy="576799"/>
          </a:xfrm>
          <a:prstGeom prst="chevron">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ea typeface="Arial"/>
              <a:cs typeface="Arial"/>
              <a:sym typeface="Arial"/>
            </a:endParaRPr>
          </a:p>
        </p:txBody>
      </p:sp>
      <p:sp>
        <p:nvSpPr>
          <p:cNvPr id="124" name="Google Shape;124;p17"/>
          <p:cNvSpPr txBox="1"/>
          <p:nvPr/>
        </p:nvSpPr>
        <p:spPr>
          <a:xfrm>
            <a:off x="606335" y="3654389"/>
            <a:ext cx="253419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385623"/>
                </a:solidFill>
                <a:ea typeface="Arial"/>
                <a:cs typeface="Arial"/>
                <a:sym typeface="Arial"/>
              </a:rPr>
              <a:t>Provides technical advice on design of FHAB monitoring program</a:t>
            </a:r>
            <a:endParaRPr/>
          </a:p>
        </p:txBody>
      </p:sp>
      <p:sp>
        <p:nvSpPr>
          <p:cNvPr id="125" name="Google Shape;125;p17"/>
          <p:cNvSpPr txBox="1"/>
          <p:nvPr/>
        </p:nvSpPr>
        <p:spPr>
          <a:xfrm>
            <a:off x="8683258" y="3346612"/>
            <a:ext cx="292091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385623"/>
                </a:solidFill>
                <a:ea typeface="Arial"/>
                <a:cs typeface="Arial"/>
                <a:sym typeface="Arial"/>
              </a:rPr>
              <a:t>Provide feedback on proposed program, partners that can leverage existing monitoring or support new monitoring</a:t>
            </a:r>
            <a:endParaRPr/>
          </a:p>
        </p:txBody>
      </p:sp>
      <p:sp>
        <p:nvSpPr>
          <p:cNvPr id="126" name="Google Shape;126;p17"/>
          <p:cNvSpPr txBox="1"/>
          <p:nvPr/>
        </p:nvSpPr>
        <p:spPr>
          <a:xfrm>
            <a:off x="3048136" y="1131058"/>
            <a:ext cx="521262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C55A11"/>
                </a:solidFill>
                <a:ea typeface="Arial"/>
                <a:cs typeface="Arial"/>
                <a:sym typeface="Arial"/>
              </a:rPr>
              <a:t>Project Manager and Primary Client</a:t>
            </a:r>
            <a:endParaRPr dirty="0"/>
          </a:p>
        </p:txBody>
      </p:sp>
      <p:sp>
        <p:nvSpPr>
          <p:cNvPr id="127" name="Google Shape;127;p17"/>
          <p:cNvSpPr txBox="1"/>
          <p:nvPr/>
        </p:nvSpPr>
        <p:spPr>
          <a:xfrm>
            <a:off x="6903852" y="5540272"/>
            <a:ext cx="2920911"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385623"/>
                </a:solidFill>
                <a:ea typeface="Arial"/>
                <a:cs typeface="Arial"/>
                <a:sym typeface="Arial"/>
              </a:rPr>
              <a:t>Consultants; responsible for the “heavy lift”</a:t>
            </a:r>
            <a:endParaRPr/>
          </a:p>
        </p:txBody>
      </p:sp>
      <p:sp>
        <p:nvSpPr>
          <p:cNvPr id="15" name="TextBox 14">
            <a:extLst>
              <a:ext uri="{FF2B5EF4-FFF2-40B4-BE49-F238E27FC236}">
                <a16:creationId xmlns:a16="http://schemas.microsoft.com/office/drawing/2014/main" id="{5B8D33C6-0454-0445-9623-A1EA095EE909}"/>
              </a:ext>
            </a:extLst>
          </p:cNvPr>
          <p:cNvSpPr txBox="1"/>
          <p:nvPr/>
        </p:nvSpPr>
        <p:spPr>
          <a:xfrm>
            <a:off x="2037030" y="198922"/>
            <a:ext cx="8321765" cy="707886"/>
          </a:xfrm>
          <a:prstGeom prst="rect">
            <a:avLst/>
          </a:prstGeom>
          <a:noFill/>
        </p:spPr>
        <p:txBody>
          <a:bodyPr wrap="none" rtlCol="0">
            <a:spAutoFit/>
          </a:bodyPr>
          <a:lstStyle/>
          <a:p>
            <a:pPr algn="ctr"/>
            <a:r>
              <a:rPr lang="en-US" sz="4000" b="1" dirty="0"/>
              <a:t>Organizational Chart [and Role of TAC]</a:t>
            </a:r>
          </a:p>
        </p:txBody>
      </p:sp>
    </p:spTree>
    <p:extLst>
      <p:ext uri="{BB962C8B-B14F-4D97-AF65-F5344CB8AC3E}">
        <p14:creationId xmlns:p14="http://schemas.microsoft.com/office/powerpoint/2010/main" val="8025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446977" y="134821"/>
            <a:ext cx="401540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3600" b="1" dirty="0">
                <a:latin typeface="+mn-lt"/>
                <a:ea typeface="Arial"/>
                <a:cs typeface="Arial"/>
                <a:sym typeface="Arial"/>
              </a:rPr>
              <a:t>Introductions: Project Team</a:t>
            </a:r>
            <a:endParaRPr sz="3600" b="1" dirty="0">
              <a:latin typeface="+mn-lt"/>
              <a:ea typeface="Arial"/>
              <a:cs typeface="Arial"/>
              <a:sym typeface="Arial"/>
            </a:endParaRPr>
          </a:p>
        </p:txBody>
      </p:sp>
      <p:sp>
        <p:nvSpPr>
          <p:cNvPr id="133" name="Google Shape;133;p18"/>
          <p:cNvSpPr txBox="1">
            <a:spLocks noGrp="1"/>
          </p:cNvSpPr>
          <p:nvPr>
            <p:ph type="body" idx="1"/>
          </p:nvPr>
        </p:nvSpPr>
        <p:spPr>
          <a:xfrm>
            <a:off x="1008127" y="1384300"/>
            <a:ext cx="5257800" cy="4213039"/>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rtl="0">
              <a:lnSpc>
                <a:spcPct val="90000"/>
              </a:lnSpc>
              <a:spcBef>
                <a:spcPts val="1000"/>
              </a:spcBef>
              <a:spcAft>
                <a:spcPts val="0"/>
              </a:spcAft>
              <a:buClr>
                <a:schemeClr val="dk1"/>
              </a:buClr>
              <a:buSzPts val="2800"/>
              <a:buNone/>
            </a:pPr>
            <a:r>
              <a:rPr lang="en-US" sz="2000" dirty="0">
                <a:ea typeface="Arial"/>
                <a:cs typeface="Arial"/>
                <a:sym typeface="Arial"/>
              </a:rPr>
              <a:t>  Keith Bouma-Gregson</a:t>
            </a: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r>
              <a:rPr lang="en-US" sz="2000" dirty="0">
                <a:ea typeface="Arial"/>
                <a:cs typeface="Arial"/>
                <a:sym typeface="Arial"/>
              </a:rPr>
              <a:t>         Marisa Van Dyke</a:t>
            </a: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endParaRPr sz="2000" dirty="0">
              <a:ea typeface="Arial"/>
              <a:cs typeface="Arial"/>
              <a:sym typeface="Arial"/>
            </a:endParaRPr>
          </a:p>
          <a:p>
            <a:pPr marL="50800" lvl="0" indent="0" algn="l" rtl="0">
              <a:lnSpc>
                <a:spcPct val="90000"/>
              </a:lnSpc>
              <a:spcBef>
                <a:spcPts val="1000"/>
              </a:spcBef>
              <a:spcAft>
                <a:spcPts val="0"/>
              </a:spcAft>
              <a:buClr>
                <a:schemeClr val="dk1"/>
              </a:buClr>
              <a:buSzPts val="2800"/>
              <a:buNone/>
            </a:pPr>
            <a:r>
              <a:rPr lang="en-US" sz="2000" dirty="0">
                <a:ea typeface="Arial"/>
                <a:cs typeface="Arial"/>
                <a:sym typeface="Arial"/>
              </a:rPr>
              <a:t>                      Ali Dunn</a:t>
            </a:r>
            <a:endParaRPr sz="2000" dirty="0">
              <a:ea typeface="Arial"/>
              <a:cs typeface="Arial"/>
              <a:sym typeface="Arial"/>
            </a:endParaRPr>
          </a:p>
        </p:txBody>
      </p:sp>
      <p:sp>
        <p:nvSpPr>
          <p:cNvPr id="134" name="Google Shape;134;p18"/>
          <p:cNvSpPr txBox="1"/>
          <p:nvPr/>
        </p:nvSpPr>
        <p:spPr>
          <a:xfrm>
            <a:off x="7079304" y="2114968"/>
            <a:ext cx="5257800" cy="4351338"/>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chemeClr val="dk1"/>
              </a:buClr>
              <a:buSzPts val="2800"/>
              <a:buFont typeface="Arial"/>
              <a:buNone/>
            </a:pPr>
            <a:endParaRPr sz="2000"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Martha Sutula</a:t>
            </a:r>
            <a:endParaRPr sz="2000" b="0" i="0" u="none" strike="noStrike" cap="none"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Jayme Smith</a:t>
            </a:r>
            <a:endParaRPr sz="2000" b="0" i="0" u="none" strike="noStrike" cap="none" dirty="0">
              <a:solidFill>
                <a:srgbClr val="000000"/>
              </a:solidFill>
              <a:ea typeface="Arial"/>
              <a:cs typeface="Arial"/>
              <a:sym typeface="Arial"/>
            </a:endParaRPr>
          </a:p>
        </p:txBody>
      </p:sp>
      <p:pic>
        <p:nvPicPr>
          <p:cNvPr id="135" name="Google Shape;135;p18"/>
          <p:cNvPicPr preferRelativeResize="0"/>
          <p:nvPr/>
        </p:nvPicPr>
        <p:blipFill rotWithShape="1">
          <a:blip r:embed="rId3">
            <a:alphaModFix/>
          </a:blip>
          <a:srcRect r="13672" b="7109"/>
          <a:stretch/>
        </p:blipFill>
        <p:spPr>
          <a:xfrm>
            <a:off x="4260354" y="1536468"/>
            <a:ext cx="1313502" cy="1486079"/>
          </a:xfrm>
          <a:prstGeom prst="rect">
            <a:avLst/>
          </a:prstGeom>
          <a:noFill/>
          <a:ln>
            <a:noFill/>
          </a:ln>
        </p:spPr>
      </p:pic>
      <p:pic>
        <p:nvPicPr>
          <p:cNvPr id="136" name="Google Shape;136;p18"/>
          <p:cNvPicPr preferRelativeResize="0"/>
          <p:nvPr/>
        </p:nvPicPr>
        <p:blipFill rotWithShape="1">
          <a:blip r:embed="rId4">
            <a:alphaModFix/>
          </a:blip>
          <a:srcRect/>
          <a:stretch/>
        </p:blipFill>
        <p:spPr>
          <a:xfrm>
            <a:off x="9336478" y="3781239"/>
            <a:ext cx="1253852" cy="1527938"/>
          </a:xfrm>
          <a:prstGeom prst="rect">
            <a:avLst/>
          </a:prstGeom>
          <a:noFill/>
          <a:ln>
            <a:noFill/>
          </a:ln>
        </p:spPr>
      </p:pic>
      <p:pic>
        <p:nvPicPr>
          <p:cNvPr id="137" name="Google Shape;137;p18"/>
          <p:cNvPicPr preferRelativeResize="0"/>
          <p:nvPr/>
        </p:nvPicPr>
        <p:blipFill rotWithShape="1">
          <a:blip r:embed="rId5">
            <a:alphaModFix/>
          </a:blip>
          <a:srcRect/>
          <a:stretch/>
        </p:blipFill>
        <p:spPr>
          <a:xfrm>
            <a:off x="9336478" y="1962881"/>
            <a:ext cx="1253852" cy="1527938"/>
          </a:xfrm>
          <a:prstGeom prst="rect">
            <a:avLst/>
          </a:prstGeom>
          <a:noFill/>
          <a:ln>
            <a:noFill/>
          </a:ln>
        </p:spPr>
      </p:pic>
      <p:pic>
        <p:nvPicPr>
          <p:cNvPr id="139" name="Google Shape;139;p18"/>
          <p:cNvPicPr preferRelativeResize="0"/>
          <p:nvPr/>
        </p:nvPicPr>
        <p:blipFill rotWithShape="1">
          <a:blip r:embed="rId6">
            <a:alphaModFix/>
          </a:blip>
          <a:srcRect t="34034" r="70535" b="13958"/>
          <a:stretch/>
        </p:blipFill>
        <p:spPr>
          <a:xfrm>
            <a:off x="503741" y="5152993"/>
            <a:ext cx="1130076" cy="1390931"/>
          </a:xfrm>
          <a:prstGeom prst="rect">
            <a:avLst/>
          </a:prstGeom>
          <a:noFill/>
          <a:ln>
            <a:noFill/>
          </a:ln>
        </p:spPr>
      </p:pic>
      <p:pic>
        <p:nvPicPr>
          <p:cNvPr id="140" name="Google Shape;140;p18"/>
          <p:cNvPicPr preferRelativeResize="0"/>
          <p:nvPr/>
        </p:nvPicPr>
        <p:blipFill rotWithShape="1">
          <a:blip r:embed="rId6">
            <a:alphaModFix/>
          </a:blip>
          <a:srcRect l="67665" t="26684" r="934" b="41069"/>
          <a:stretch/>
        </p:blipFill>
        <p:spPr>
          <a:xfrm>
            <a:off x="7462386" y="388426"/>
            <a:ext cx="1577420" cy="1075236"/>
          </a:xfrm>
          <a:prstGeom prst="rect">
            <a:avLst/>
          </a:prstGeom>
          <a:noFill/>
          <a:ln>
            <a:noFill/>
          </a:ln>
        </p:spPr>
      </p:pic>
      <p:pic>
        <p:nvPicPr>
          <p:cNvPr id="141" name="Google Shape;141;p18"/>
          <p:cNvPicPr preferRelativeResize="0"/>
          <p:nvPr/>
        </p:nvPicPr>
        <p:blipFill>
          <a:blip r:embed="rId7">
            <a:alphaModFix/>
          </a:blip>
          <a:stretch>
            <a:fillRect/>
          </a:stretch>
        </p:blipFill>
        <p:spPr>
          <a:xfrm>
            <a:off x="4260354" y="4743396"/>
            <a:ext cx="1313502" cy="1558798"/>
          </a:xfrm>
          <a:prstGeom prst="rect">
            <a:avLst/>
          </a:prstGeom>
          <a:noFill/>
          <a:ln>
            <a:noFill/>
          </a:ln>
        </p:spPr>
      </p:pic>
      <p:pic>
        <p:nvPicPr>
          <p:cNvPr id="1026" name="Picture 2" descr="Image result for state water resource control board logo">
            <a:extLst>
              <a:ext uri="{FF2B5EF4-FFF2-40B4-BE49-F238E27FC236}">
                <a16:creationId xmlns:a16="http://schemas.microsoft.com/office/drawing/2014/main" id="{B442DF67-64B3-4812-8C28-2583331606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6025" y="314076"/>
            <a:ext cx="2007396" cy="13903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12FDC-6743-814C-8731-1BC4B77D99E1}"/>
              </a:ext>
            </a:extLst>
          </p:cNvPr>
          <p:cNvPicPr>
            <a:picLocks noChangeAspect="1"/>
          </p:cNvPicPr>
          <p:nvPr/>
        </p:nvPicPr>
        <p:blipFill rotWithShape="1">
          <a:blip r:embed="rId9"/>
          <a:srcRect l="6063" r="6063" b="5294"/>
          <a:stretch/>
        </p:blipFill>
        <p:spPr>
          <a:xfrm>
            <a:off x="4260354" y="3102082"/>
            <a:ext cx="1313502" cy="1558798"/>
          </a:xfrm>
          <a:prstGeom prst="rect">
            <a:avLst/>
          </a:prstGeom>
        </p:spPr>
      </p:pic>
    </p:spTree>
    <p:extLst>
      <p:ext uri="{BB962C8B-B14F-4D97-AF65-F5344CB8AC3E}">
        <p14:creationId xmlns:p14="http://schemas.microsoft.com/office/powerpoint/2010/main" val="203439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838200" y="56206"/>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b="1" dirty="0">
                <a:latin typeface="+mn-lt"/>
                <a:ea typeface="Arial"/>
                <a:cs typeface="Arial"/>
                <a:sym typeface="Arial"/>
              </a:rPr>
              <a:t>Introductions: TAC</a:t>
            </a:r>
            <a:endParaRPr sz="4000" b="1" dirty="0">
              <a:latin typeface="+mn-lt"/>
              <a:ea typeface="Arial"/>
              <a:cs typeface="Arial"/>
              <a:sym typeface="Arial"/>
            </a:endParaRPr>
          </a:p>
        </p:txBody>
      </p:sp>
      <p:grpSp>
        <p:nvGrpSpPr>
          <p:cNvPr id="154" name="Google Shape;154;p20"/>
          <p:cNvGrpSpPr/>
          <p:nvPr/>
        </p:nvGrpSpPr>
        <p:grpSpPr>
          <a:xfrm>
            <a:off x="5595298" y="1401597"/>
            <a:ext cx="3627456" cy="1497461"/>
            <a:chOff x="3712029" y="2923126"/>
            <a:chExt cx="3627456" cy="1497461"/>
          </a:xfrm>
        </p:grpSpPr>
        <p:pic>
          <p:nvPicPr>
            <p:cNvPr id="155" name="Google Shape;155;p20"/>
            <p:cNvPicPr preferRelativeResize="0"/>
            <p:nvPr/>
          </p:nvPicPr>
          <p:blipFill rotWithShape="1">
            <a:blip r:embed="rId3">
              <a:alphaModFix/>
            </a:blip>
            <a:srcRect l="7668"/>
            <a:stretch/>
          </p:blipFill>
          <p:spPr>
            <a:xfrm>
              <a:off x="6095999" y="2923126"/>
              <a:ext cx="1243486" cy="1497461"/>
            </a:xfrm>
            <a:prstGeom prst="rect">
              <a:avLst/>
            </a:prstGeom>
            <a:noFill/>
            <a:ln>
              <a:noFill/>
            </a:ln>
          </p:spPr>
        </p:pic>
        <p:sp>
          <p:nvSpPr>
            <p:cNvPr id="156" name="Google Shape;156;p20"/>
            <p:cNvSpPr txBox="1"/>
            <p:nvPr/>
          </p:nvSpPr>
          <p:spPr>
            <a:xfrm>
              <a:off x="3712029" y="3207509"/>
              <a:ext cx="2351028"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Jennifer Graham</a:t>
              </a:r>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USGS</a:t>
              </a: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p:txBody>
        </p:sp>
      </p:grpSp>
      <p:grpSp>
        <p:nvGrpSpPr>
          <p:cNvPr id="157" name="Google Shape;157;p20"/>
          <p:cNvGrpSpPr/>
          <p:nvPr/>
        </p:nvGrpSpPr>
        <p:grpSpPr>
          <a:xfrm>
            <a:off x="5454114" y="3215050"/>
            <a:ext cx="3768640" cy="1497459"/>
            <a:chOff x="3570845" y="4586813"/>
            <a:chExt cx="3768640" cy="1497459"/>
          </a:xfrm>
        </p:grpSpPr>
        <p:pic>
          <p:nvPicPr>
            <p:cNvPr id="158" name="Google Shape;158;p20"/>
            <p:cNvPicPr preferRelativeResize="0"/>
            <p:nvPr/>
          </p:nvPicPr>
          <p:blipFill rotWithShape="1">
            <a:blip r:embed="rId4">
              <a:alphaModFix/>
            </a:blip>
            <a:srcRect b="10542"/>
            <a:stretch/>
          </p:blipFill>
          <p:spPr>
            <a:xfrm>
              <a:off x="6096000" y="4586813"/>
              <a:ext cx="1243485" cy="1497459"/>
            </a:xfrm>
            <a:prstGeom prst="rect">
              <a:avLst/>
            </a:prstGeom>
            <a:noFill/>
            <a:ln>
              <a:noFill/>
            </a:ln>
          </p:spPr>
        </p:pic>
        <p:sp>
          <p:nvSpPr>
            <p:cNvPr id="159" name="Google Shape;159;p20"/>
            <p:cNvSpPr txBox="1"/>
            <p:nvPr/>
          </p:nvSpPr>
          <p:spPr>
            <a:xfrm>
              <a:off x="3570845" y="4824028"/>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Meredith Howard</a:t>
              </a:r>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R5 Water Board</a:t>
              </a: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p:txBody>
        </p:sp>
      </p:grpSp>
      <p:grpSp>
        <p:nvGrpSpPr>
          <p:cNvPr id="160" name="Google Shape;160;p20"/>
          <p:cNvGrpSpPr/>
          <p:nvPr/>
        </p:nvGrpSpPr>
        <p:grpSpPr>
          <a:xfrm>
            <a:off x="2524209" y="1383978"/>
            <a:ext cx="3542675" cy="1568909"/>
            <a:chOff x="7928610" y="1289203"/>
            <a:chExt cx="3542675" cy="1568909"/>
          </a:xfrm>
        </p:grpSpPr>
        <p:pic>
          <p:nvPicPr>
            <p:cNvPr id="161" name="Google Shape;161;p20"/>
            <p:cNvPicPr preferRelativeResize="0"/>
            <p:nvPr/>
          </p:nvPicPr>
          <p:blipFill rotWithShape="1">
            <a:blip r:embed="rId5">
              <a:alphaModFix/>
            </a:blip>
            <a:srcRect t="294" b="-7"/>
            <a:stretch/>
          </p:blipFill>
          <p:spPr>
            <a:xfrm>
              <a:off x="10227801" y="1289203"/>
              <a:ext cx="1243484" cy="1568909"/>
            </a:xfrm>
            <a:prstGeom prst="rect">
              <a:avLst/>
            </a:prstGeom>
            <a:noFill/>
            <a:ln>
              <a:noFill/>
            </a:ln>
          </p:spPr>
        </p:pic>
        <p:sp>
          <p:nvSpPr>
            <p:cNvPr id="162" name="Google Shape;162;p20"/>
            <p:cNvSpPr txBox="1"/>
            <p:nvPr/>
          </p:nvSpPr>
          <p:spPr>
            <a:xfrm>
              <a:off x="7928610" y="1585565"/>
              <a:ext cx="2288143"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Tim Davis</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Bowling Green University</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163" name="Google Shape;163;p20"/>
          <p:cNvGrpSpPr/>
          <p:nvPr/>
        </p:nvGrpSpPr>
        <p:grpSpPr>
          <a:xfrm>
            <a:off x="-548635" y="3196779"/>
            <a:ext cx="3765214" cy="1499807"/>
            <a:chOff x="7684627" y="2920780"/>
            <a:chExt cx="3765214" cy="1499807"/>
          </a:xfrm>
        </p:grpSpPr>
        <p:pic>
          <p:nvPicPr>
            <p:cNvPr id="164" name="Google Shape;164;p20"/>
            <p:cNvPicPr preferRelativeResize="0"/>
            <p:nvPr/>
          </p:nvPicPr>
          <p:blipFill rotWithShape="1">
            <a:blip r:embed="rId6">
              <a:alphaModFix/>
            </a:blip>
            <a:srcRect l="9387" r="9385"/>
            <a:stretch/>
          </p:blipFill>
          <p:spPr>
            <a:xfrm>
              <a:off x="10206356" y="2920780"/>
              <a:ext cx="1243485" cy="1499807"/>
            </a:xfrm>
            <a:prstGeom prst="rect">
              <a:avLst/>
            </a:prstGeom>
            <a:noFill/>
            <a:ln>
              <a:noFill/>
            </a:ln>
          </p:spPr>
        </p:pic>
        <p:sp>
          <p:nvSpPr>
            <p:cNvPr id="165" name="Google Shape;165;p20"/>
            <p:cNvSpPr txBox="1"/>
            <p:nvPr/>
          </p:nvSpPr>
          <p:spPr>
            <a:xfrm>
              <a:off x="7684627" y="3159169"/>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David Caron</a:t>
              </a:r>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USC</a:t>
              </a: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p:txBody>
        </p:sp>
      </p:grpSp>
      <p:grpSp>
        <p:nvGrpSpPr>
          <p:cNvPr id="166" name="Google Shape;166;p20"/>
          <p:cNvGrpSpPr/>
          <p:nvPr/>
        </p:nvGrpSpPr>
        <p:grpSpPr>
          <a:xfrm>
            <a:off x="-718886" y="4735868"/>
            <a:ext cx="3935465" cy="1649084"/>
            <a:chOff x="-364621" y="3345935"/>
            <a:chExt cx="3935465" cy="1649084"/>
          </a:xfrm>
        </p:grpSpPr>
        <p:sp>
          <p:nvSpPr>
            <p:cNvPr id="167" name="Google Shape;167;p20"/>
            <p:cNvSpPr txBox="1"/>
            <p:nvPr/>
          </p:nvSpPr>
          <p:spPr>
            <a:xfrm>
              <a:off x="-364621" y="3629140"/>
              <a:ext cx="2691981"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Natalie Caulk</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CA </a:t>
              </a:r>
              <a:r>
                <a:rPr lang="en-US" b="0" i="0" u="none" strike="noStrike" cap="none" dirty="0" err="1">
                  <a:solidFill>
                    <a:schemeClr val="dk1"/>
                  </a:solidFill>
                  <a:ea typeface="Arial"/>
                  <a:cs typeface="Arial"/>
                  <a:sym typeface="Arial"/>
                </a:rPr>
                <a:t>Coastkeepers</a:t>
              </a:r>
              <a:r>
                <a:rPr lang="en-US" b="0" i="0" u="none" strike="noStrike" cap="none" dirty="0">
                  <a:solidFill>
                    <a:schemeClr val="dk1"/>
                  </a:solidFill>
                  <a:ea typeface="Arial"/>
                  <a:cs typeface="Arial"/>
                  <a:sym typeface="Arial"/>
                </a:rPr>
                <a:t> </a:t>
              </a: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Alliance</a:t>
              </a:r>
              <a:endParaRPr dirty="0"/>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168" name="Google Shape;168;p20"/>
            <p:cNvPicPr preferRelativeResize="0"/>
            <p:nvPr/>
          </p:nvPicPr>
          <p:blipFill rotWithShape="1">
            <a:blip r:embed="rId7">
              <a:alphaModFix/>
            </a:blip>
            <a:srcRect/>
            <a:stretch/>
          </p:blipFill>
          <p:spPr>
            <a:xfrm>
              <a:off x="2327360" y="3345935"/>
              <a:ext cx="1243484" cy="1649084"/>
            </a:xfrm>
            <a:prstGeom prst="rect">
              <a:avLst/>
            </a:prstGeom>
            <a:noFill/>
            <a:ln>
              <a:noFill/>
            </a:ln>
          </p:spPr>
        </p:pic>
      </p:grpSp>
      <p:grpSp>
        <p:nvGrpSpPr>
          <p:cNvPr id="169" name="Google Shape;169;p20"/>
          <p:cNvGrpSpPr/>
          <p:nvPr/>
        </p:nvGrpSpPr>
        <p:grpSpPr>
          <a:xfrm>
            <a:off x="-524599" y="1503418"/>
            <a:ext cx="3741178" cy="1608482"/>
            <a:chOff x="-95754" y="1517355"/>
            <a:chExt cx="3741178" cy="1608482"/>
          </a:xfrm>
        </p:grpSpPr>
        <p:sp>
          <p:nvSpPr>
            <p:cNvPr id="170" name="Google Shape;170;p20"/>
            <p:cNvSpPr txBox="1"/>
            <p:nvPr/>
          </p:nvSpPr>
          <p:spPr>
            <a:xfrm>
              <a:off x="-95754" y="1777222"/>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Erik </a:t>
              </a:r>
              <a:r>
                <a:rPr lang="en-US" b="0" i="0" u="none" strike="noStrike" cap="none" dirty="0" err="1">
                  <a:solidFill>
                    <a:schemeClr val="dk1"/>
                  </a:solidFill>
                  <a:ea typeface="Arial"/>
                  <a:cs typeface="Arial"/>
                  <a:sym typeface="Arial"/>
                </a:rPr>
                <a:t>Burres</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State Water Board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171" name="Google Shape;171;p20"/>
            <p:cNvPicPr preferRelativeResize="0"/>
            <p:nvPr/>
          </p:nvPicPr>
          <p:blipFill rotWithShape="1">
            <a:blip r:embed="rId8">
              <a:alphaModFix/>
            </a:blip>
            <a:srcRect l="6537" r="4772"/>
            <a:stretch/>
          </p:blipFill>
          <p:spPr>
            <a:xfrm>
              <a:off x="2405279" y="1517355"/>
              <a:ext cx="1240145" cy="1608482"/>
            </a:xfrm>
            <a:prstGeom prst="rect">
              <a:avLst/>
            </a:prstGeom>
            <a:noFill/>
            <a:ln>
              <a:noFill/>
            </a:ln>
          </p:spPr>
        </p:pic>
      </p:grpSp>
      <p:grpSp>
        <p:nvGrpSpPr>
          <p:cNvPr id="172" name="Google Shape;172;p20"/>
          <p:cNvGrpSpPr/>
          <p:nvPr/>
        </p:nvGrpSpPr>
        <p:grpSpPr>
          <a:xfrm>
            <a:off x="2039965" y="4808425"/>
            <a:ext cx="4118017" cy="1497459"/>
            <a:chOff x="1330707" y="3150875"/>
            <a:chExt cx="4118017" cy="1497459"/>
          </a:xfrm>
        </p:grpSpPr>
        <p:sp>
          <p:nvSpPr>
            <p:cNvPr id="173" name="Google Shape;173;p20"/>
            <p:cNvSpPr txBox="1"/>
            <p:nvPr/>
          </p:nvSpPr>
          <p:spPr>
            <a:xfrm>
              <a:off x="1330707" y="3417538"/>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Susan Fricke</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Karuk Tribe</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174" name="Google Shape;174;p20"/>
            <p:cNvPicPr preferRelativeResize="0"/>
            <p:nvPr/>
          </p:nvPicPr>
          <p:blipFill rotWithShape="1">
            <a:blip r:embed="rId9">
              <a:alphaModFix/>
            </a:blip>
            <a:srcRect/>
            <a:stretch/>
          </p:blipFill>
          <p:spPr>
            <a:xfrm>
              <a:off x="4182038" y="3150875"/>
              <a:ext cx="1266686" cy="1497459"/>
            </a:xfrm>
            <a:prstGeom prst="rect">
              <a:avLst/>
            </a:prstGeom>
            <a:noFill/>
            <a:ln>
              <a:noFill/>
            </a:ln>
          </p:spPr>
        </p:pic>
      </p:grpSp>
      <p:grpSp>
        <p:nvGrpSpPr>
          <p:cNvPr id="175" name="Google Shape;175;p20"/>
          <p:cNvGrpSpPr/>
          <p:nvPr/>
        </p:nvGrpSpPr>
        <p:grpSpPr>
          <a:xfrm>
            <a:off x="2408434" y="3126619"/>
            <a:ext cx="3749549" cy="1443084"/>
            <a:chOff x="2994079" y="3253502"/>
            <a:chExt cx="3749549" cy="1443084"/>
          </a:xfrm>
        </p:grpSpPr>
        <p:sp>
          <p:nvSpPr>
            <p:cNvPr id="176" name="Google Shape;176;p20"/>
            <p:cNvSpPr txBox="1"/>
            <p:nvPr/>
          </p:nvSpPr>
          <p:spPr>
            <a:xfrm>
              <a:off x="2994079" y="3477505"/>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Rich Fadness</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err="1">
                  <a:solidFill>
                    <a:schemeClr val="dk1"/>
                  </a:solidFill>
                  <a:ea typeface="Arial"/>
                  <a:cs typeface="Arial"/>
                  <a:sym typeface="Arial"/>
                </a:rPr>
                <a:t>R1</a:t>
              </a:r>
              <a:r>
                <a:rPr lang="en-US" b="0" i="0" u="none" strike="noStrike" cap="none" dirty="0">
                  <a:solidFill>
                    <a:schemeClr val="dk1"/>
                  </a:solidFill>
                  <a:ea typeface="Arial"/>
                  <a:cs typeface="Arial"/>
                  <a:sym typeface="Arial"/>
                </a:rPr>
                <a:t> Water Board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177" name="Google Shape;177;p20"/>
            <p:cNvPicPr preferRelativeResize="0"/>
            <p:nvPr/>
          </p:nvPicPr>
          <p:blipFill rotWithShape="1">
            <a:blip r:embed="rId10">
              <a:alphaModFix/>
            </a:blip>
            <a:srcRect b="2553"/>
            <a:stretch/>
          </p:blipFill>
          <p:spPr>
            <a:xfrm>
              <a:off x="5476941" y="3253502"/>
              <a:ext cx="1266687" cy="1443084"/>
            </a:xfrm>
            <a:prstGeom prst="rect">
              <a:avLst/>
            </a:prstGeom>
            <a:noFill/>
            <a:ln>
              <a:noFill/>
            </a:ln>
          </p:spPr>
        </p:pic>
      </p:grpSp>
      <p:grpSp>
        <p:nvGrpSpPr>
          <p:cNvPr id="178" name="Google Shape;178;p20"/>
          <p:cNvGrpSpPr/>
          <p:nvPr/>
        </p:nvGrpSpPr>
        <p:grpSpPr>
          <a:xfrm>
            <a:off x="5359592" y="4837872"/>
            <a:ext cx="3902385" cy="1497459"/>
            <a:chOff x="2710326" y="3229943"/>
            <a:chExt cx="3902385" cy="1497459"/>
          </a:xfrm>
        </p:grpSpPr>
        <p:sp>
          <p:nvSpPr>
            <p:cNvPr id="179" name="Google Shape;179;p20"/>
            <p:cNvSpPr txBox="1"/>
            <p:nvPr/>
          </p:nvSpPr>
          <p:spPr>
            <a:xfrm>
              <a:off x="2710326" y="3444213"/>
              <a:ext cx="249446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Christine Joab</a:t>
              </a:r>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a:solidFill>
                    <a:schemeClr val="dk1"/>
                  </a:solidFill>
                  <a:ea typeface="Arial"/>
                  <a:cs typeface="Arial"/>
                  <a:sym typeface="Arial"/>
                </a:rPr>
                <a:t>R5 Water Board</a:t>
              </a: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a:solidFill>
                  <a:schemeClr val="dk1"/>
                </a:solidFill>
                <a:ea typeface="Arial"/>
                <a:cs typeface="Arial"/>
                <a:sym typeface="Arial"/>
              </a:endParaRPr>
            </a:p>
          </p:txBody>
        </p:sp>
        <p:pic>
          <p:nvPicPr>
            <p:cNvPr id="180" name="Google Shape;180;p20"/>
            <p:cNvPicPr preferRelativeResize="0"/>
            <p:nvPr/>
          </p:nvPicPr>
          <p:blipFill rotWithShape="1">
            <a:blip r:embed="rId9">
              <a:alphaModFix/>
            </a:blip>
            <a:srcRect/>
            <a:stretch/>
          </p:blipFill>
          <p:spPr>
            <a:xfrm>
              <a:off x="5346025" y="3229943"/>
              <a:ext cx="1266686" cy="1497459"/>
            </a:xfrm>
            <a:prstGeom prst="rect">
              <a:avLst/>
            </a:prstGeom>
            <a:noFill/>
            <a:ln>
              <a:noFill/>
            </a:ln>
          </p:spPr>
        </p:pic>
      </p:grpSp>
      <p:grpSp>
        <p:nvGrpSpPr>
          <p:cNvPr id="30" name="Google Shape;193;p21">
            <a:extLst>
              <a:ext uri="{FF2B5EF4-FFF2-40B4-BE49-F238E27FC236}">
                <a16:creationId xmlns:a16="http://schemas.microsoft.com/office/drawing/2014/main" id="{A41F896A-AFB0-4BAA-9773-0B17E9C75DE2}"/>
              </a:ext>
            </a:extLst>
          </p:cNvPr>
          <p:cNvGrpSpPr/>
          <p:nvPr/>
        </p:nvGrpSpPr>
        <p:grpSpPr>
          <a:xfrm>
            <a:off x="8383970" y="1763285"/>
            <a:ext cx="3532001" cy="1486572"/>
            <a:chOff x="3682577" y="1281002"/>
            <a:chExt cx="3532001" cy="1486572"/>
          </a:xfrm>
        </p:grpSpPr>
        <p:pic>
          <p:nvPicPr>
            <p:cNvPr id="31" name="Google Shape;194;p21">
              <a:extLst>
                <a:ext uri="{FF2B5EF4-FFF2-40B4-BE49-F238E27FC236}">
                  <a16:creationId xmlns:a16="http://schemas.microsoft.com/office/drawing/2014/main" id="{EE5B21D6-36F3-4708-815F-733948FCC707}"/>
                </a:ext>
              </a:extLst>
            </p:cNvPr>
            <p:cNvPicPr preferRelativeResize="0"/>
            <p:nvPr/>
          </p:nvPicPr>
          <p:blipFill rotWithShape="1">
            <a:blip r:embed="rId11">
              <a:alphaModFix/>
            </a:blip>
            <a:srcRect/>
            <a:stretch/>
          </p:blipFill>
          <p:spPr>
            <a:xfrm>
              <a:off x="5971093" y="1281002"/>
              <a:ext cx="1243485" cy="1486572"/>
            </a:xfrm>
            <a:prstGeom prst="rect">
              <a:avLst/>
            </a:prstGeom>
            <a:noFill/>
            <a:ln>
              <a:noFill/>
            </a:ln>
          </p:spPr>
        </p:pic>
        <p:sp>
          <p:nvSpPr>
            <p:cNvPr id="32" name="Google Shape;195;p21">
              <a:extLst>
                <a:ext uri="{FF2B5EF4-FFF2-40B4-BE49-F238E27FC236}">
                  <a16:creationId xmlns:a16="http://schemas.microsoft.com/office/drawing/2014/main" id="{AAB95620-B1DB-4832-95F4-D1161678E034}"/>
                </a:ext>
              </a:extLst>
            </p:cNvPr>
            <p:cNvSpPr txBox="1"/>
            <p:nvPr/>
          </p:nvSpPr>
          <p:spPr>
            <a:xfrm>
              <a:off x="3682577" y="1372398"/>
              <a:ext cx="2224223"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Raphe </a:t>
              </a:r>
            </a:p>
            <a:p>
              <a:pPr marL="50800" marR="0" lvl="0" indent="0" algn="r"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Kudela</a:t>
              </a: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UC SC</a:t>
              </a: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ea typeface="Arial"/>
                <a:cs typeface="Arial"/>
                <a:sym typeface="Arial"/>
              </a:endParaRPr>
            </a:p>
          </p:txBody>
        </p:sp>
      </p:grpSp>
      <p:grpSp>
        <p:nvGrpSpPr>
          <p:cNvPr id="33" name="Google Shape;196;p21">
            <a:extLst>
              <a:ext uri="{FF2B5EF4-FFF2-40B4-BE49-F238E27FC236}">
                <a16:creationId xmlns:a16="http://schemas.microsoft.com/office/drawing/2014/main" id="{FFCC108F-B7AB-4B51-BE40-E4793DDCFECD}"/>
              </a:ext>
            </a:extLst>
          </p:cNvPr>
          <p:cNvGrpSpPr/>
          <p:nvPr/>
        </p:nvGrpSpPr>
        <p:grpSpPr>
          <a:xfrm>
            <a:off x="8061819" y="4224354"/>
            <a:ext cx="3809175" cy="1589438"/>
            <a:chOff x="-227627" y="3240580"/>
            <a:chExt cx="3809175" cy="1589438"/>
          </a:xfrm>
        </p:grpSpPr>
        <p:sp>
          <p:nvSpPr>
            <p:cNvPr id="34" name="Google Shape;197;p21">
              <a:extLst>
                <a:ext uri="{FF2B5EF4-FFF2-40B4-BE49-F238E27FC236}">
                  <a16:creationId xmlns:a16="http://schemas.microsoft.com/office/drawing/2014/main" id="{137E069E-0A14-455A-8566-111771D4DF12}"/>
                </a:ext>
              </a:extLst>
            </p:cNvPr>
            <p:cNvSpPr txBox="1"/>
            <p:nvPr/>
          </p:nvSpPr>
          <p:spPr>
            <a:xfrm>
              <a:off x="-227627" y="3545314"/>
              <a:ext cx="2633371"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sz="2400" b="0" i="0" u="none" strike="noStrike" cap="none" dirty="0">
                  <a:solidFill>
                    <a:schemeClr val="dk1"/>
                  </a:solidFill>
                  <a:ea typeface="Arial"/>
                  <a:cs typeface="Arial"/>
                  <a:sym typeface="Arial"/>
                </a:rPr>
                <a:t>Jennifer </a:t>
              </a:r>
            </a:p>
            <a:p>
              <a:pPr marL="50800" marR="0" lvl="0" indent="0" algn="r" rtl="0">
                <a:lnSpc>
                  <a:spcPct val="90000"/>
                </a:lnSpc>
                <a:spcBef>
                  <a:spcPts val="1000"/>
                </a:spcBef>
                <a:spcAft>
                  <a:spcPts val="0"/>
                </a:spcAft>
                <a:buClr>
                  <a:schemeClr val="dk1"/>
                </a:buClr>
                <a:buSzPts val="2800"/>
                <a:buFont typeface="Arial"/>
                <a:buNone/>
              </a:pPr>
              <a:r>
                <a:rPr lang="en-US" sz="2400" b="0" i="0" u="none" strike="noStrike" cap="none" dirty="0" err="1">
                  <a:solidFill>
                    <a:schemeClr val="dk1"/>
                  </a:solidFill>
                  <a:ea typeface="Arial"/>
                  <a:cs typeface="Arial"/>
                  <a:sym typeface="Arial"/>
                </a:rPr>
                <a:t>Maucher</a:t>
              </a: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sz="2000" b="0" i="0" u="none" strike="noStrike" cap="none" dirty="0">
                  <a:solidFill>
                    <a:schemeClr val="dk1"/>
                  </a:solidFill>
                  <a:ea typeface="Arial"/>
                  <a:cs typeface="Arial"/>
                  <a:sym typeface="Arial"/>
                </a:rPr>
                <a:t>NOAA</a:t>
              </a: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ea typeface="Arial"/>
                <a:cs typeface="Arial"/>
                <a:sym typeface="Arial"/>
              </a:endParaRPr>
            </a:p>
          </p:txBody>
        </p:sp>
        <p:pic>
          <p:nvPicPr>
            <p:cNvPr id="35" name="Google Shape;198;p21">
              <a:extLst>
                <a:ext uri="{FF2B5EF4-FFF2-40B4-BE49-F238E27FC236}">
                  <a16:creationId xmlns:a16="http://schemas.microsoft.com/office/drawing/2014/main" id="{E8ACBA15-16D6-4682-967C-C1A924710EB1}"/>
                </a:ext>
              </a:extLst>
            </p:cNvPr>
            <p:cNvPicPr preferRelativeResize="0"/>
            <p:nvPr/>
          </p:nvPicPr>
          <p:blipFill rotWithShape="1">
            <a:blip r:embed="rId12">
              <a:alphaModFix/>
            </a:blip>
            <a:srcRect r="13744"/>
            <a:stretch/>
          </p:blipFill>
          <p:spPr>
            <a:xfrm>
              <a:off x="2383040" y="3240580"/>
              <a:ext cx="1198508" cy="1589438"/>
            </a:xfrm>
            <a:prstGeom prst="rect">
              <a:avLst/>
            </a:prstGeom>
            <a:noFill/>
            <a:ln>
              <a:noFill/>
            </a:ln>
          </p:spPr>
        </p:pic>
      </p:grpSp>
    </p:spTree>
    <p:extLst>
      <p:ext uri="{BB962C8B-B14F-4D97-AF65-F5344CB8AC3E}">
        <p14:creationId xmlns:p14="http://schemas.microsoft.com/office/powerpoint/2010/main" val="242217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838200" y="56206"/>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b="1" dirty="0">
                <a:latin typeface="Arial"/>
                <a:ea typeface="Arial"/>
                <a:cs typeface="Arial"/>
                <a:sym typeface="Arial"/>
              </a:rPr>
              <a:t>Introductions: TAC</a:t>
            </a:r>
            <a:endParaRPr sz="4000" b="1" dirty="0">
              <a:latin typeface="Arial"/>
              <a:ea typeface="Arial"/>
              <a:cs typeface="Arial"/>
              <a:sym typeface="Arial"/>
            </a:endParaRPr>
          </a:p>
        </p:txBody>
      </p:sp>
      <p:sp>
        <p:nvSpPr>
          <p:cNvPr id="186" name="Google Shape;186;p21"/>
          <p:cNvSpPr txBox="1"/>
          <p:nvPr/>
        </p:nvSpPr>
        <p:spPr>
          <a:xfrm>
            <a:off x="8978593" y="171645"/>
            <a:ext cx="5358468" cy="5498269"/>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Arial"/>
              <a:ea typeface="Arial"/>
              <a:cs typeface="Arial"/>
              <a:sym typeface="Arial"/>
            </a:endParaRPr>
          </a:p>
        </p:txBody>
      </p:sp>
      <p:grpSp>
        <p:nvGrpSpPr>
          <p:cNvPr id="187" name="Google Shape;187;p21"/>
          <p:cNvGrpSpPr/>
          <p:nvPr/>
        </p:nvGrpSpPr>
        <p:grpSpPr>
          <a:xfrm>
            <a:off x="-1" y="4984133"/>
            <a:ext cx="2768357" cy="1589437"/>
            <a:chOff x="-304539" y="3170535"/>
            <a:chExt cx="3794282" cy="1589437"/>
          </a:xfrm>
        </p:grpSpPr>
        <p:pic>
          <p:nvPicPr>
            <p:cNvPr id="188" name="Google Shape;188;p21"/>
            <p:cNvPicPr preferRelativeResize="0"/>
            <p:nvPr/>
          </p:nvPicPr>
          <p:blipFill rotWithShape="1">
            <a:blip r:embed="rId3">
              <a:alphaModFix/>
            </a:blip>
            <a:srcRect l="1213" t="830" r="16844" b="-828"/>
            <a:stretch/>
          </p:blipFill>
          <p:spPr>
            <a:xfrm>
              <a:off x="1773296" y="3170535"/>
              <a:ext cx="1716447" cy="1589437"/>
            </a:xfrm>
            <a:prstGeom prst="rect">
              <a:avLst/>
            </a:prstGeom>
            <a:noFill/>
            <a:ln>
              <a:noFill/>
            </a:ln>
          </p:spPr>
        </p:pic>
        <p:sp>
          <p:nvSpPr>
            <p:cNvPr id="189" name="Google Shape;189;p21"/>
            <p:cNvSpPr txBox="1"/>
            <p:nvPr/>
          </p:nvSpPr>
          <p:spPr>
            <a:xfrm>
              <a:off x="-304539" y="3406256"/>
              <a:ext cx="1994382"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Tim Otten</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Bend Genetics</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190" name="Google Shape;190;p21"/>
          <p:cNvGrpSpPr/>
          <p:nvPr/>
        </p:nvGrpSpPr>
        <p:grpSpPr>
          <a:xfrm>
            <a:off x="2488147" y="1414618"/>
            <a:ext cx="3226486" cy="1506161"/>
            <a:chOff x="-1776710" y="-2216513"/>
            <a:chExt cx="3226486" cy="1506161"/>
          </a:xfrm>
        </p:grpSpPr>
        <p:pic>
          <p:nvPicPr>
            <p:cNvPr id="191" name="Google Shape;191;p21"/>
            <p:cNvPicPr preferRelativeResize="0"/>
            <p:nvPr/>
          </p:nvPicPr>
          <p:blipFill rotWithShape="1">
            <a:blip r:embed="rId4">
              <a:alphaModFix/>
            </a:blip>
            <a:srcRect l="14638" t="-1" r="10265" b="-508"/>
            <a:stretch/>
          </p:blipFill>
          <p:spPr>
            <a:xfrm>
              <a:off x="229019" y="-2216513"/>
              <a:ext cx="1220757" cy="1506161"/>
            </a:xfrm>
            <a:prstGeom prst="rect">
              <a:avLst/>
            </a:prstGeom>
            <a:noFill/>
            <a:ln>
              <a:noFill/>
            </a:ln>
          </p:spPr>
        </p:pic>
        <p:sp>
          <p:nvSpPr>
            <p:cNvPr id="192" name="Google Shape;192;p21"/>
            <p:cNvSpPr txBox="1"/>
            <p:nvPr/>
          </p:nvSpPr>
          <p:spPr>
            <a:xfrm>
              <a:off x="-1776710" y="-2089004"/>
              <a:ext cx="2005729"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Hans Paerl</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UNC Chapel Hill</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199" name="Google Shape;199;p21"/>
          <p:cNvGrpSpPr/>
          <p:nvPr/>
        </p:nvGrpSpPr>
        <p:grpSpPr>
          <a:xfrm>
            <a:off x="-591899" y="1399453"/>
            <a:ext cx="3332925" cy="1589438"/>
            <a:chOff x="3515524" y="5047263"/>
            <a:chExt cx="3332925" cy="1589438"/>
          </a:xfrm>
        </p:grpSpPr>
        <p:sp>
          <p:nvSpPr>
            <p:cNvPr id="200" name="Google Shape;200;p21"/>
            <p:cNvSpPr txBox="1"/>
            <p:nvPr/>
          </p:nvSpPr>
          <p:spPr>
            <a:xfrm>
              <a:off x="3515524" y="5330468"/>
              <a:ext cx="2107913"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Steve Morton</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NOAA</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201" name="Google Shape;201;p21"/>
            <p:cNvPicPr preferRelativeResize="0"/>
            <p:nvPr/>
          </p:nvPicPr>
          <p:blipFill rotWithShape="1">
            <a:blip r:embed="rId5">
              <a:alphaModFix/>
            </a:blip>
            <a:srcRect r="1437"/>
            <a:stretch/>
          </p:blipFill>
          <p:spPr>
            <a:xfrm>
              <a:off x="5649941" y="5047263"/>
              <a:ext cx="1198508" cy="1589438"/>
            </a:xfrm>
            <a:prstGeom prst="rect">
              <a:avLst/>
            </a:prstGeom>
            <a:noFill/>
            <a:ln>
              <a:noFill/>
            </a:ln>
          </p:spPr>
        </p:pic>
      </p:grpSp>
      <p:grpSp>
        <p:nvGrpSpPr>
          <p:cNvPr id="202" name="Google Shape;202;p21"/>
          <p:cNvGrpSpPr/>
          <p:nvPr/>
        </p:nvGrpSpPr>
        <p:grpSpPr>
          <a:xfrm>
            <a:off x="-681537" y="3355310"/>
            <a:ext cx="3449894" cy="1491683"/>
            <a:chOff x="3361511" y="1499837"/>
            <a:chExt cx="3449894" cy="1491683"/>
          </a:xfrm>
        </p:grpSpPr>
        <p:sp>
          <p:nvSpPr>
            <p:cNvPr id="203" name="Google Shape;203;p21"/>
            <p:cNvSpPr txBox="1"/>
            <p:nvPr/>
          </p:nvSpPr>
          <p:spPr>
            <a:xfrm>
              <a:off x="3361511" y="1499837"/>
              <a:ext cx="2224055"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Carey Nagoda</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San Diego </a:t>
              </a: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Water Board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rtl="0">
                <a:lnSpc>
                  <a:spcPct val="90000"/>
                </a:lnSpc>
                <a:spcBef>
                  <a:spcPts val="1000"/>
                </a:spcBef>
                <a:spcAft>
                  <a:spcPts val="0"/>
                </a:spcAft>
                <a:buClr>
                  <a:schemeClr val="dk1"/>
                </a:buClr>
                <a:buSzPts val="2800"/>
                <a:buFont typeface="Arial"/>
                <a:buNone/>
              </a:pPr>
              <a:endParaRPr lang="en-US"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204" name="Google Shape;204;p21"/>
            <p:cNvPicPr preferRelativeResize="0"/>
            <p:nvPr/>
          </p:nvPicPr>
          <p:blipFill rotWithShape="1">
            <a:blip r:embed="rId6">
              <a:alphaModFix/>
            </a:blip>
            <a:srcRect/>
            <a:stretch/>
          </p:blipFill>
          <p:spPr>
            <a:xfrm>
              <a:off x="5585566" y="1499837"/>
              <a:ext cx="1225839" cy="1491683"/>
            </a:xfrm>
            <a:prstGeom prst="rect">
              <a:avLst/>
            </a:prstGeom>
            <a:noFill/>
            <a:ln>
              <a:noFill/>
            </a:ln>
          </p:spPr>
        </p:pic>
      </p:grpSp>
      <p:grpSp>
        <p:nvGrpSpPr>
          <p:cNvPr id="205" name="Google Shape;205;p21"/>
          <p:cNvGrpSpPr/>
          <p:nvPr/>
        </p:nvGrpSpPr>
        <p:grpSpPr>
          <a:xfrm>
            <a:off x="2256726" y="3240069"/>
            <a:ext cx="3603084" cy="1491683"/>
            <a:chOff x="6917081" y="1551550"/>
            <a:chExt cx="3539524" cy="1491683"/>
          </a:xfrm>
        </p:grpSpPr>
        <p:pic>
          <p:nvPicPr>
            <p:cNvPr id="206" name="Google Shape;206;p21"/>
            <p:cNvPicPr preferRelativeResize="0"/>
            <p:nvPr/>
          </p:nvPicPr>
          <p:blipFill rotWithShape="1">
            <a:blip r:embed="rId7">
              <a:alphaModFix/>
            </a:blip>
            <a:srcRect/>
            <a:stretch/>
          </p:blipFill>
          <p:spPr>
            <a:xfrm>
              <a:off x="9090671" y="1551550"/>
              <a:ext cx="1365934" cy="1491683"/>
            </a:xfrm>
            <a:prstGeom prst="rect">
              <a:avLst/>
            </a:prstGeom>
            <a:noFill/>
            <a:ln>
              <a:noFill/>
            </a:ln>
          </p:spPr>
        </p:pic>
        <p:sp>
          <p:nvSpPr>
            <p:cNvPr id="207" name="Google Shape;207;p21"/>
            <p:cNvSpPr txBox="1"/>
            <p:nvPr/>
          </p:nvSpPr>
          <p:spPr>
            <a:xfrm>
              <a:off x="6917081" y="1574305"/>
              <a:ext cx="1940799"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Sarah Ryan</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Big Valley </a:t>
              </a: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Band of Pomo Indians</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208" name="Google Shape;208;p21"/>
          <p:cNvGrpSpPr/>
          <p:nvPr/>
        </p:nvGrpSpPr>
        <p:grpSpPr>
          <a:xfrm>
            <a:off x="5420066" y="1399453"/>
            <a:ext cx="3497432" cy="1475285"/>
            <a:chOff x="4729659" y="1315493"/>
            <a:chExt cx="3497432" cy="1475285"/>
          </a:xfrm>
        </p:grpSpPr>
        <p:sp>
          <p:nvSpPr>
            <p:cNvPr id="209" name="Google Shape;209;p21"/>
            <p:cNvSpPr txBox="1"/>
            <p:nvPr/>
          </p:nvSpPr>
          <p:spPr>
            <a:xfrm>
              <a:off x="4729659" y="1384348"/>
              <a:ext cx="1992416"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err="1">
                  <a:solidFill>
                    <a:schemeClr val="dk1"/>
                  </a:solidFill>
                  <a:ea typeface="Arial"/>
                  <a:cs typeface="Arial"/>
                  <a:sym typeface="Arial"/>
                </a:rPr>
                <a:t>Beckye</a:t>
              </a:r>
              <a:r>
                <a:rPr lang="en-US" b="0" i="0" u="none" strike="noStrike" cap="none" dirty="0">
                  <a:solidFill>
                    <a:schemeClr val="dk1"/>
                  </a:solidFill>
                  <a:ea typeface="Arial"/>
                  <a:cs typeface="Arial"/>
                  <a:sym typeface="Arial"/>
                </a:rPr>
                <a:t> Stanton</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CA Office of Env. Health Hazard Assessment</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210" name="Google Shape;210;p21"/>
            <p:cNvPicPr preferRelativeResize="0"/>
            <p:nvPr/>
          </p:nvPicPr>
          <p:blipFill rotWithShape="1">
            <a:blip r:embed="rId8">
              <a:alphaModFix/>
            </a:blip>
            <a:srcRect/>
            <a:stretch/>
          </p:blipFill>
          <p:spPr>
            <a:xfrm>
              <a:off x="6861157" y="1315493"/>
              <a:ext cx="1365934" cy="1475285"/>
            </a:xfrm>
            <a:prstGeom prst="rect">
              <a:avLst/>
            </a:prstGeom>
            <a:noFill/>
            <a:ln>
              <a:noFill/>
            </a:ln>
          </p:spPr>
        </p:pic>
      </p:grpSp>
      <p:grpSp>
        <p:nvGrpSpPr>
          <p:cNvPr id="211" name="Google Shape;211;p21"/>
          <p:cNvGrpSpPr/>
          <p:nvPr/>
        </p:nvGrpSpPr>
        <p:grpSpPr>
          <a:xfrm>
            <a:off x="2761288" y="5011990"/>
            <a:ext cx="3112186" cy="1533722"/>
            <a:chOff x="2815329" y="6384801"/>
            <a:chExt cx="3112186" cy="1533722"/>
          </a:xfrm>
        </p:grpSpPr>
        <p:pic>
          <p:nvPicPr>
            <p:cNvPr id="212" name="Google Shape;212;p21"/>
            <p:cNvPicPr preferRelativeResize="0"/>
            <p:nvPr/>
          </p:nvPicPr>
          <p:blipFill rotWithShape="1">
            <a:blip r:embed="rId9">
              <a:alphaModFix/>
            </a:blip>
            <a:srcRect r="8903" b="6429"/>
            <a:stretch/>
          </p:blipFill>
          <p:spPr>
            <a:xfrm>
              <a:off x="4566410" y="6384801"/>
              <a:ext cx="1361105" cy="1533722"/>
            </a:xfrm>
            <a:prstGeom prst="rect">
              <a:avLst/>
            </a:prstGeom>
            <a:noFill/>
            <a:ln>
              <a:noFill/>
            </a:ln>
          </p:spPr>
        </p:pic>
        <p:sp>
          <p:nvSpPr>
            <p:cNvPr id="213" name="Google Shape;213;p21"/>
            <p:cNvSpPr txBox="1"/>
            <p:nvPr/>
          </p:nvSpPr>
          <p:spPr>
            <a:xfrm>
              <a:off x="2815329" y="6615207"/>
              <a:ext cx="1704230"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Blake Schaeffer</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US EPA</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31" name="Google Shape;219;p22">
            <a:extLst>
              <a:ext uri="{FF2B5EF4-FFF2-40B4-BE49-F238E27FC236}">
                <a16:creationId xmlns:a16="http://schemas.microsoft.com/office/drawing/2014/main" id="{861310E1-36E9-4661-BF96-CA71858ECC3C}"/>
              </a:ext>
            </a:extLst>
          </p:cNvPr>
          <p:cNvGrpSpPr/>
          <p:nvPr/>
        </p:nvGrpSpPr>
        <p:grpSpPr>
          <a:xfrm>
            <a:off x="8870289" y="2123472"/>
            <a:ext cx="3166325" cy="1502532"/>
            <a:chOff x="-708662" y="3534622"/>
            <a:chExt cx="3166325" cy="1502532"/>
          </a:xfrm>
        </p:grpSpPr>
        <p:pic>
          <p:nvPicPr>
            <p:cNvPr id="32" name="Google Shape;220;p22">
              <a:extLst>
                <a:ext uri="{FF2B5EF4-FFF2-40B4-BE49-F238E27FC236}">
                  <a16:creationId xmlns:a16="http://schemas.microsoft.com/office/drawing/2014/main" id="{66D6B3DA-D412-4796-832E-E3D24EF4D855}"/>
                </a:ext>
              </a:extLst>
            </p:cNvPr>
            <p:cNvPicPr preferRelativeResize="0"/>
            <p:nvPr/>
          </p:nvPicPr>
          <p:blipFill rotWithShape="1">
            <a:blip r:embed="rId10">
              <a:alphaModFix/>
            </a:blip>
            <a:srcRect l="16443" r="6178" b="6593"/>
            <a:stretch/>
          </p:blipFill>
          <p:spPr>
            <a:xfrm>
              <a:off x="1030538" y="3534622"/>
              <a:ext cx="1427125" cy="1502086"/>
            </a:xfrm>
            <a:prstGeom prst="rect">
              <a:avLst/>
            </a:prstGeom>
            <a:noFill/>
            <a:ln>
              <a:noFill/>
            </a:ln>
          </p:spPr>
        </p:pic>
        <p:sp>
          <p:nvSpPr>
            <p:cNvPr id="33" name="Google Shape;221;p22">
              <a:extLst>
                <a:ext uri="{FF2B5EF4-FFF2-40B4-BE49-F238E27FC236}">
                  <a16:creationId xmlns:a16="http://schemas.microsoft.com/office/drawing/2014/main" id="{E782D7E7-F5BE-41FA-8BBE-1D466EB3DC4D}"/>
                </a:ext>
              </a:extLst>
            </p:cNvPr>
            <p:cNvSpPr txBox="1"/>
            <p:nvPr/>
          </p:nvSpPr>
          <p:spPr>
            <a:xfrm>
              <a:off x="-708662" y="3711591"/>
              <a:ext cx="1594091" cy="1325563"/>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Susie Wood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err="1">
                  <a:solidFill>
                    <a:schemeClr val="dk1"/>
                  </a:solidFill>
                  <a:ea typeface="Arial"/>
                  <a:cs typeface="Arial"/>
                  <a:sym typeface="Arial"/>
                </a:rPr>
                <a:t>Cawthron</a:t>
              </a:r>
              <a:r>
                <a:rPr lang="en-US" b="0" i="0" u="none" strike="noStrike" cap="none" dirty="0">
                  <a:solidFill>
                    <a:schemeClr val="dk1"/>
                  </a:solidFill>
                  <a:ea typeface="Arial"/>
                  <a:cs typeface="Arial"/>
                  <a:sym typeface="Arial"/>
                </a:rPr>
                <a:t> Institute</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34" name="Google Shape;222;p22">
            <a:extLst>
              <a:ext uri="{FF2B5EF4-FFF2-40B4-BE49-F238E27FC236}">
                <a16:creationId xmlns:a16="http://schemas.microsoft.com/office/drawing/2014/main" id="{8AD79B9A-3279-4992-BCC6-400D0F9EB1E0}"/>
              </a:ext>
            </a:extLst>
          </p:cNvPr>
          <p:cNvGrpSpPr/>
          <p:nvPr/>
        </p:nvGrpSpPr>
        <p:grpSpPr>
          <a:xfrm>
            <a:off x="4604199" y="4931868"/>
            <a:ext cx="4392067" cy="1736521"/>
            <a:chOff x="5043504" y="176"/>
            <a:chExt cx="4392067" cy="1736521"/>
          </a:xfrm>
        </p:grpSpPr>
        <p:pic>
          <p:nvPicPr>
            <p:cNvPr id="35" name="Google Shape;223;p22">
              <a:extLst>
                <a:ext uri="{FF2B5EF4-FFF2-40B4-BE49-F238E27FC236}">
                  <a16:creationId xmlns:a16="http://schemas.microsoft.com/office/drawing/2014/main" id="{87476E25-4D8D-492B-8F3F-84C8AB186A7C}"/>
                </a:ext>
              </a:extLst>
            </p:cNvPr>
            <p:cNvPicPr preferRelativeResize="0"/>
            <p:nvPr/>
          </p:nvPicPr>
          <p:blipFill rotWithShape="1">
            <a:blip r:embed="rId11">
              <a:alphaModFix/>
            </a:blip>
            <a:srcRect t="1" b="-1785"/>
            <a:stretch/>
          </p:blipFill>
          <p:spPr>
            <a:xfrm>
              <a:off x="8021513" y="90777"/>
              <a:ext cx="1414058" cy="1645920"/>
            </a:xfrm>
            <a:prstGeom prst="rect">
              <a:avLst/>
            </a:prstGeom>
            <a:noFill/>
            <a:ln>
              <a:noFill/>
            </a:ln>
          </p:spPr>
        </p:pic>
        <p:sp>
          <p:nvSpPr>
            <p:cNvPr id="36" name="Google Shape;224;p22">
              <a:extLst>
                <a:ext uri="{FF2B5EF4-FFF2-40B4-BE49-F238E27FC236}">
                  <a16:creationId xmlns:a16="http://schemas.microsoft.com/office/drawing/2014/main" id="{F11A8989-61E9-47DA-8C92-AC71031C87F0}"/>
                </a:ext>
              </a:extLst>
            </p:cNvPr>
            <p:cNvSpPr txBox="1"/>
            <p:nvPr/>
          </p:nvSpPr>
          <p:spPr>
            <a:xfrm>
              <a:off x="5043504" y="176"/>
              <a:ext cx="2856234"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Joseph </a:t>
              </a: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err="1">
                  <a:solidFill>
                    <a:schemeClr val="dk1"/>
                  </a:solidFill>
                  <a:ea typeface="Arial"/>
                  <a:cs typeface="Arial"/>
                  <a:sym typeface="Arial"/>
                </a:rPr>
                <a:t>Westhouse</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State </a:t>
              </a:r>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Water Board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grpSp>
      <p:grpSp>
        <p:nvGrpSpPr>
          <p:cNvPr id="37" name="Google Shape;225;p22">
            <a:extLst>
              <a:ext uri="{FF2B5EF4-FFF2-40B4-BE49-F238E27FC236}">
                <a16:creationId xmlns:a16="http://schemas.microsoft.com/office/drawing/2014/main" id="{12DABCE1-A318-45BB-8B70-43CD6946C7C3}"/>
              </a:ext>
            </a:extLst>
          </p:cNvPr>
          <p:cNvGrpSpPr/>
          <p:nvPr/>
        </p:nvGrpSpPr>
        <p:grpSpPr>
          <a:xfrm>
            <a:off x="8802328" y="3908792"/>
            <a:ext cx="3213399" cy="1645920"/>
            <a:chOff x="5040647" y="2226995"/>
            <a:chExt cx="3213399" cy="1645920"/>
          </a:xfrm>
        </p:grpSpPr>
        <p:sp>
          <p:nvSpPr>
            <p:cNvPr id="38" name="Google Shape;226;p22">
              <a:extLst>
                <a:ext uri="{FF2B5EF4-FFF2-40B4-BE49-F238E27FC236}">
                  <a16:creationId xmlns:a16="http://schemas.microsoft.com/office/drawing/2014/main" id="{7E1B06FF-9B8D-4263-ACB9-DB64E3395914}"/>
                </a:ext>
              </a:extLst>
            </p:cNvPr>
            <p:cNvSpPr txBox="1"/>
            <p:nvPr/>
          </p:nvSpPr>
          <p:spPr>
            <a:xfrm>
              <a:off x="5040647" y="2489017"/>
              <a:ext cx="1708155"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Lori Webber</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State Water Board</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39" name="Google Shape;227;p22">
              <a:extLst>
                <a:ext uri="{FF2B5EF4-FFF2-40B4-BE49-F238E27FC236}">
                  <a16:creationId xmlns:a16="http://schemas.microsoft.com/office/drawing/2014/main" id="{201DCFDF-74B8-4364-990D-14A1A3CF79D0}"/>
                </a:ext>
              </a:extLst>
            </p:cNvPr>
            <p:cNvPicPr preferRelativeResize="0"/>
            <p:nvPr/>
          </p:nvPicPr>
          <p:blipFill rotWithShape="1">
            <a:blip r:embed="rId12">
              <a:alphaModFix/>
            </a:blip>
            <a:srcRect l="3012" r="-1"/>
            <a:stretch/>
          </p:blipFill>
          <p:spPr>
            <a:xfrm>
              <a:off x="6836880" y="2226995"/>
              <a:ext cx="1417166" cy="1645920"/>
            </a:xfrm>
            <a:prstGeom prst="rect">
              <a:avLst/>
            </a:prstGeom>
            <a:noFill/>
            <a:ln>
              <a:noFill/>
            </a:ln>
          </p:spPr>
        </p:pic>
      </p:grpSp>
      <p:grpSp>
        <p:nvGrpSpPr>
          <p:cNvPr id="40" name="Google Shape;228;p22">
            <a:extLst>
              <a:ext uri="{FF2B5EF4-FFF2-40B4-BE49-F238E27FC236}">
                <a16:creationId xmlns:a16="http://schemas.microsoft.com/office/drawing/2014/main" id="{5B8F6E1E-6C02-4447-84FB-E122BE183E09}"/>
              </a:ext>
            </a:extLst>
          </p:cNvPr>
          <p:cNvGrpSpPr/>
          <p:nvPr/>
        </p:nvGrpSpPr>
        <p:grpSpPr>
          <a:xfrm>
            <a:off x="4895019" y="3206448"/>
            <a:ext cx="4083574" cy="1655684"/>
            <a:chOff x="7491207" y="3507755"/>
            <a:chExt cx="4083574" cy="1655684"/>
          </a:xfrm>
        </p:grpSpPr>
        <p:sp>
          <p:nvSpPr>
            <p:cNvPr id="41" name="Google Shape;229;p22">
              <a:extLst>
                <a:ext uri="{FF2B5EF4-FFF2-40B4-BE49-F238E27FC236}">
                  <a16:creationId xmlns:a16="http://schemas.microsoft.com/office/drawing/2014/main" id="{69DA315E-EA3D-4B81-BFAB-B355AFEB7076}"/>
                </a:ext>
              </a:extLst>
            </p:cNvPr>
            <p:cNvSpPr txBox="1"/>
            <p:nvPr/>
          </p:nvSpPr>
          <p:spPr>
            <a:xfrm>
              <a:off x="7491207" y="3777801"/>
              <a:ext cx="2653031" cy="1023028"/>
            </a:xfrm>
            <a:prstGeom prst="rect">
              <a:avLst/>
            </a:prstGeom>
            <a:noFill/>
            <a:ln>
              <a:noFill/>
            </a:ln>
          </p:spPr>
          <p:txBody>
            <a:bodyPr spcFirstLastPara="1" wrap="square" lIns="91425" tIns="45700" rIns="91425" bIns="45700" anchor="t" anchorCtr="0">
              <a:noAutofit/>
            </a:bodyPr>
            <a:lstStyle/>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Randy Turner</a:t>
              </a:r>
              <a:endParaRPr dirty="0"/>
            </a:p>
            <a:p>
              <a:pPr marL="50800" marR="0" lvl="0" indent="0" algn="r" rtl="0">
                <a:lnSpc>
                  <a:spcPct val="90000"/>
                </a:lnSpc>
                <a:spcBef>
                  <a:spcPts val="1000"/>
                </a:spcBef>
                <a:spcAft>
                  <a:spcPts val="0"/>
                </a:spcAft>
                <a:buClr>
                  <a:schemeClr val="dk1"/>
                </a:buClr>
                <a:buSzPts val="2800"/>
                <a:buFont typeface="Arial"/>
                <a:buNone/>
              </a:pPr>
              <a:r>
                <a:rPr lang="en-US" b="0" i="0" u="none" strike="noStrike" cap="none" dirty="0">
                  <a:solidFill>
                    <a:schemeClr val="dk1"/>
                  </a:solidFill>
                  <a:ea typeface="Arial"/>
                  <a:cs typeface="Arial"/>
                  <a:sym typeface="Arial"/>
                </a:rPr>
                <a:t>SFEI</a:t>
              </a: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1"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lang="en-US"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a:p>
              <a:pPr marL="50800" marR="0" lvl="0" indent="0" algn="r" rtl="0">
                <a:lnSpc>
                  <a:spcPct val="90000"/>
                </a:lnSpc>
                <a:spcBef>
                  <a:spcPts val="1000"/>
                </a:spcBef>
                <a:spcAft>
                  <a:spcPts val="0"/>
                </a:spcAft>
                <a:buClr>
                  <a:schemeClr val="dk1"/>
                </a:buClr>
                <a:buSzPts val="2800"/>
                <a:buFont typeface="Arial"/>
                <a:buNone/>
              </a:pPr>
              <a:endParaRPr b="0" i="0" u="none" strike="noStrike" cap="none" dirty="0">
                <a:solidFill>
                  <a:schemeClr val="dk1"/>
                </a:solidFill>
                <a:ea typeface="Arial"/>
                <a:cs typeface="Arial"/>
                <a:sym typeface="Arial"/>
              </a:endParaRPr>
            </a:p>
          </p:txBody>
        </p:sp>
        <p:pic>
          <p:nvPicPr>
            <p:cNvPr id="42" name="Google Shape;230;p22">
              <a:extLst>
                <a:ext uri="{FF2B5EF4-FFF2-40B4-BE49-F238E27FC236}">
                  <a16:creationId xmlns:a16="http://schemas.microsoft.com/office/drawing/2014/main" id="{E5FA643F-5915-4D75-A16D-2CA8F781C3CC}"/>
                </a:ext>
              </a:extLst>
            </p:cNvPr>
            <p:cNvPicPr preferRelativeResize="0"/>
            <p:nvPr/>
          </p:nvPicPr>
          <p:blipFill rotWithShape="1">
            <a:blip r:embed="rId13">
              <a:alphaModFix/>
            </a:blip>
            <a:srcRect l="2475" t="3072" r="612" b="4434"/>
            <a:stretch/>
          </p:blipFill>
          <p:spPr>
            <a:xfrm>
              <a:off x="10160723" y="3507755"/>
              <a:ext cx="1414058" cy="1655684"/>
            </a:xfrm>
            <a:prstGeom prst="rect">
              <a:avLst/>
            </a:prstGeom>
            <a:noFill/>
            <a:ln>
              <a:noFill/>
            </a:ln>
          </p:spPr>
        </p:pic>
      </p:grpSp>
    </p:spTree>
    <p:extLst>
      <p:ext uri="{BB962C8B-B14F-4D97-AF65-F5344CB8AC3E}">
        <p14:creationId xmlns:p14="http://schemas.microsoft.com/office/powerpoint/2010/main" val="177859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0"/>
          <p:cNvSpPr/>
          <p:nvPr/>
        </p:nvSpPr>
        <p:spPr>
          <a:xfrm>
            <a:off x="1449817" y="1158576"/>
            <a:ext cx="2606040" cy="1554480"/>
          </a:xfrm>
          <a:prstGeom prst="rect">
            <a:avLst/>
          </a:prstGeom>
          <a:solidFill>
            <a:schemeClr val="bg1">
              <a:lumMod val="85000"/>
            </a:schemeClr>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i="1" dirty="0">
                <a:solidFill>
                  <a:schemeClr val="tx1"/>
                </a:solidFill>
                <a:ea typeface="Arial"/>
                <a:cs typeface="Arial"/>
                <a:sym typeface="Arial"/>
              </a:rPr>
              <a:t>In Situ </a:t>
            </a:r>
            <a:r>
              <a:rPr lang="en-US" sz="2000" dirty="0">
                <a:solidFill>
                  <a:schemeClr val="tx1"/>
                </a:solidFill>
                <a:ea typeface="Arial"/>
                <a:cs typeface="Arial"/>
                <a:sym typeface="Arial"/>
              </a:rPr>
              <a:t>Survey Across Waterbodies</a:t>
            </a:r>
            <a:endParaRPr sz="2000" dirty="0">
              <a:solidFill>
                <a:schemeClr val="tx1"/>
              </a:solidFill>
              <a:ea typeface="Arial"/>
              <a:cs typeface="Arial"/>
              <a:sym typeface="Arial"/>
            </a:endParaRPr>
          </a:p>
        </p:txBody>
      </p:sp>
      <p:sp>
        <p:nvSpPr>
          <p:cNvPr id="549" name="Google Shape;549;p50"/>
          <p:cNvSpPr/>
          <p:nvPr/>
        </p:nvSpPr>
        <p:spPr>
          <a:xfrm>
            <a:off x="4460806" y="1158576"/>
            <a:ext cx="2606040" cy="1554480"/>
          </a:xfrm>
          <a:prstGeom prst="rect">
            <a:avLst/>
          </a:prstGeom>
          <a:solidFill>
            <a:schemeClr val="bg1">
              <a:lumMod val="85000"/>
            </a:schemeClr>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i="1" dirty="0">
                <a:solidFill>
                  <a:schemeClr val="tx1"/>
                </a:solidFill>
                <a:ea typeface="Arial"/>
                <a:cs typeface="Arial"/>
                <a:sym typeface="Arial"/>
              </a:rPr>
              <a:t>In Situ </a:t>
            </a:r>
            <a:r>
              <a:rPr lang="en-US" sz="2000" dirty="0">
                <a:solidFill>
                  <a:schemeClr val="tx1"/>
                </a:solidFill>
                <a:ea typeface="Arial"/>
                <a:cs typeface="Arial"/>
                <a:sym typeface="Arial"/>
              </a:rPr>
              <a:t>Waterbody Focused Monitoring</a:t>
            </a:r>
            <a:endParaRPr sz="2000" dirty="0">
              <a:solidFill>
                <a:schemeClr val="tx1"/>
              </a:solidFill>
              <a:ea typeface="Arial"/>
              <a:cs typeface="Arial"/>
              <a:sym typeface="Arial"/>
            </a:endParaRPr>
          </a:p>
        </p:txBody>
      </p:sp>
      <p:sp>
        <p:nvSpPr>
          <p:cNvPr id="551" name="Google Shape;551;p50"/>
          <p:cNvSpPr/>
          <p:nvPr/>
        </p:nvSpPr>
        <p:spPr>
          <a:xfrm>
            <a:off x="7471795" y="1158576"/>
            <a:ext cx="2606040" cy="1554480"/>
          </a:xfrm>
          <a:prstGeom prst="rect">
            <a:avLst/>
          </a:prstGeom>
          <a:solidFill>
            <a:schemeClr val="bg1">
              <a:lumMod val="85000"/>
            </a:schemeClr>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Remote Sensing Approach</a:t>
            </a:r>
            <a:endParaRPr sz="2000" dirty="0">
              <a:solidFill>
                <a:schemeClr val="tx1"/>
              </a:solidFill>
              <a:ea typeface="Arial"/>
              <a:cs typeface="Arial"/>
              <a:sym typeface="Arial"/>
            </a:endParaRPr>
          </a:p>
        </p:txBody>
      </p:sp>
      <p:sp>
        <p:nvSpPr>
          <p:cNvPr id="552" name="Google Shape;552;p50"/>
          <p:cNvSpPr/>
          <p:nvPr/>
        </p:nvSpPr>
        <p:spPr>
          <a:xfrm>
            <a:off x="4501587" y="3220969"/>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Citizen Science</a:t>
            </a:r>
            <a:endParaRPr sz="2000" dirty="0">
              <a:solidFill>
                <a:schemeClr val="tx1"/>
              </a:solidFill>
              <a:ea typeface="Arial"/>
              <a:cs typeface="Arial"/>
              <a:sym typeface="Arial"/>
            </a:endParaRPr>
          </a:p>
        </p:txBody>
      </p:sp>
      <p:sp>
        <p:nvSpPr>
          <p:cNvPr id="553" name="Google Shape;553;p50"/>
          <p:cNvSpPr/>
          <p:nvPr/>
        </p:nvSpPr>
        <p:spPr>
          <a:xfrm>
            <a:off x="4501587" y="4056721"/>
            <a:ext cx="2606200" cy="1150093"/>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Private/Public Waterbody Manager</a:t>
            </a:r>
            <a:endParaRPr sz="2000" dirty="0">
              <a:solidFill>
                <a:schemeClr val="tx1"/>
              </a:solidFill>
              <a:ea typeface="Arial"/>
              <a:cs typeface="Arial"/>
              <a:sym typeface="Arial"/>
            </a:endParaRPr>
          </a:p>
        </p:txBody>
      </p:sp>
      <p:sp>
        <p:nvSpPr>
          <p:cNvPr id="11" name="Shape 212">
            <a:extLst>
              <a:ext uri="{FF2B5EF4-FFF2-40B4-BE49-F238E27FC236}">
                <a16:creationId xmlns:a16="http://schemas.microsoft.com/office/drawing/2014/main" id="{235F0E82-A9BE-45ED-BF22-64D49E6FD87E}"/>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TAC teams</a:t>
            </a:r>
          </a:p>
        </p:txBody>
      </p:sp>
      <p:sp>
        <p:nvSpPr>
          <p:cNvPr id="12" name="Google Shape;552;p50">
            <a:extLst>
              <a:ext uri="{FF2B5EF4-FFF2-40B4-BE49-F238E27FC236}">
                <a16:creationId xmlns:a16="http://schemas.microsoft.com/office/drawing/2014/main" id="{2A672C93-E617-466B-9D32-E734028C0B1B}"/>
              </a:ext>
            </a:extLst>
          </p:cNvPr>
          <p:cNvSpPr/>
          <p:nvPr/>
        </p:nvSpPr>
        <p:spPr>
          <a:xfrm>
            <a:off x="7471795" y="3220969"/>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Satellites</a:t>
            </a:r>
            <a:endParaRPr sz="2000" dirty="0">
              <a:solidFill>
                <a:schemeClr val="tx1"/>
              </a:solidFill>
              <a:ea typeface="Arial"/>
              <a:cs typeface="Arial"/>
              <a:sym typeface="Arial"/>
            </a:endParaRPr>
          </a:p>
        </p:txBody>
      </p:sp>
      <p:sp>
        <p:nvSpPr>
          <p:cNvPr id="13" name="Google Shape;552;p50">
            <a:extLst>
              <a:ext uri="{FF2B5EF4-FFF2-40B4-BE49-F238E27FC236}">
                <a16:creationId xmlns:a16="http://schemas.microsoft.com/office/drawing/2014/main" id="{568EF929-A41E-4F0F-A565-65A5E52559A7}"/>
              </a:ext>
            </a:extLst>
          </p:cNvPr>
          <p:cNvSpPr/>
          <p:nvPr/>
        </p:nvSpPr>
        <p:spPr>
          <a:xfrm>
            <a:off x="7471795" y="4144945"/>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Drones</a:t>
            </a:r>
            <a:endParaRPr sz="2000" dirty="0">
              <a:solidFill>
                <a:schemeClr val="tx1"/>
              </a:solidFill>
              <a:ea typeface="Arial"/>
              <a:cs typeface="Arial"/>
              <a:sym typeface="Arial"/>
            </a:endParaRPr>
          </a:p>
        </p:txBody>
      </p:sp>
      <p:sp>
        <p:nvSpPr>
          <p:cNvPr id="14" name="Google Shape;552;p50">
            <a:extLst>
              <a:ext uri="{FF2B5EF4-FFF2-40B4-BE49-F238E27FC236}">
                <a16:creationId xmlns:a16="http://schemas.microsoft.com/office/drawing/2014/main" id="{4F6E2E83-A749-48B1-BCB6-ABF65BD4E625}"/>
              </a:ext>
            </a:extLst>
          </p:cNvPr>
          <p:cNvSpPr/>
          <p:nvPr/>
        </p:nvSpPr>
        <p:spPr>
          <a:xfrm>
            <a:off x="7471635" y="5017956"/>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GIS</a:t>
            </a:r>
            <a:endParaRPr sz="2000" dirty="0">
              <a:solidFill>
                <a:schemeClr val="tx1"/>
              </a:solidFill>
              <a:ea typeface="Arial"/>
              <a:cs typeface="Arial"/>
              <a:sym typeface="Arial"/>
            </a:endParaRPr>
          </a:p>
        </p:txBody>
      </p:sp>
      <p:sp>
        <p:nvSpPr>
          <p:cNvPr id="15" name="Google Shape;553;p50">
            <a:extLst>
              <a:ext uri="{FF2B5EF4-FFF2-40B4-BE49-F238E27FC236}">
                <a16:creationId xmlns:a16="http://schemas.microsoft.com/office/drawing/2014/main" id="{7C7ADD12-782D-46BF-95B0-A7C06BBCC4AC}"/>
              </a:ext>
            </a:extLst>
          </p:cNvPr>
          <p:cNvSpPr/>
          <p:nvPr/>
        </p:nvSpPr>
        <p:spPr>
          <a:xfrm>
            <a:off x="4501587" y="5376249"/>
            <a:ext cx="2606200" cy="1150093"/>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Regional Agency Staff</a:t>
            </a:r>
            <a:endParaRPr sz="2000" dirty="0">
              <a:solidFill>
                <a:schemeClr val="tx1"/>
              </a:solidFill>
              <a:ea typeface="Arial"/>
              <a:cs typeface="Arial"/>
              <a:sym typeface="Arial"/>
            </a:endParaRPr>
          </a:p>
        </p:txBody>
      </p:sp>
      <p:sp>
        <p:nvSpPr>
          <p:cNvPr id="16" name="Google Shape;552;p50">
            <a:extLst>
              <a:ext uri="{FF2B5EF4-FFF2-40B4-BE49-F238E27FC236}">
                <a16:creationId xmlns:a16="http://schemas.microsoft.com/office/drawing/2014/main" id="{AA7D4B3D-B5D1-43A0-82B4-76E7239C48CF}"/>
              </a:ext>
            </a:extLst>
          </p:cNvPr>
          <p:cNvSpPr/>
          <p:nvPr/>
        </p:nvSpPr>
        <p:spPr>
          <a:xfrm>
            <a:off x="1449657" y="3220969"/>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Probabilistic sampling</a:t>
            </a:r>
            <a:endParaRPr sz="2000" dirty="0">
              <a:solidFill>
                <a:schemeClr val="tx1"/>
              </a:solidFill>
              <a:ea typeface="Arial"/>
              <a:cs typeface="Arial"/>
              <a:sym typeface="Arial"/>
            </a:endParaRPr>
          </a:p>
        </p:txBody>
      </p:sp>
      <p:sp>
        <p:nvSpPr>
          <p:cNvPr id="17" name="Google Shape;552;p50">
            <a:extLst>
              <a:ext uri="{FF2B5EF4-FFF2-40B4-BE49-F238E27FC236}">
                <a16:creationId xmlns:a16="http://schemas.microsoft.com/office/drawing/2014/main" id="{5ADD19E9-8DD6-4A49-868A-66BFDC5CEE36}"/>
              </a:ext>
            </a:extLst>
          </p:cNvPr>
          <p:cNvSpPr/>
          <p:nvPr/>
        </p:nvSpPr>
        <p:spPr>
          <a:xfrm>
            <a:off x="1449657" y="4144945"/>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Ambient surveys</a:t>
            </a:r>
            <a:endParaRPr sz="2000" dirty="0">
              <a:solidFill>
                <a:schemeClr val="tx1"/>
              </a:solidFill>
              <a:ea typeface="Arial"/>
              <a:cs typeface="Arial"/>
              <a:sym typeface="Arial"/>
            </a:endParaRPr>
          </a:p>
        </p:txBody>
      </p:sp>
      <p:sp>
        <p:nvSpPr>
          <p:cNvPr id="18" name="Google Shape;552;p50">
            <a:extLst>
              <a:ext uri="{FF2B5EF4-FFF2-40B4-BE49-F238E27FC236}">
                <a16:creationId xmlns:a16="http://schemas.microsoft.com/office/drawing/2014/main" id="{FB282CAA-33E0-479F-820F-5CB80EE54BA5}"/>
              </a:ext>
            </a:extLst>
          </p:cNvPr>
          <p:cNvSpPr/>
          <p:nvPr/>
        </p:nvSpPr>
        <p:spPr>
          <a:xfrm>
            <a:off x="1449497" y="5017956"/>
            <a:ext cx="2606200" cy="666316"/>
          </a:xfrm>
          <a:prstGeom prst="rect">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tx1"/>
                </a:solidFill>
                <a:ea typeface="Arial"/>
                <a:cs typeface="Arial"/>
                <a:sym typeface="Arial"/>
              </a:rPr>
              <a:t>Risk assessments</a:t>
            </a:r>
            <a:endParaRPr sz="2000" dirty="0">
              <a:solidFill>
                <a:schemeClr val="tx1"/>
              </a:solidFill>
              <a:ea typeface="Arial"/>
              <a:cs typeface="Arial"/>
              <a:sym typeface="Arial"/>
            </a:endParaRPr>
          </a:p>
        </p:txBody>
      </p:sp>
    </p:spTree>
    <p:extLst>
      <p:ext uri="{BB962C8B-B14F-4D97-AF65-F5344CB8AC3E}">
        <p14:creationId xmlns:p14="http://schemas.microsoft.com/office/powerpoint/2010/main" val="192289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549480" y="37014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200" b="1" dirty="0">
                <a:latin typeface="+mn-lt"/>
                <a:ea typeface="Arial"/>
                <a:cs typeface="Arial"/>
                <a:sym typeface="Arial"/>
              </a:rPr>
              <a:t>Stakeholder Advisory Group has overlap with TAC, but is meant to more broadly inform/outreach</a:t>
            </a:r>
            <a:endParaRPr sz="3200" b="1" dirty="0">
              <a:latin typeface="+mn-lt"/>
              <a:ea typeface="Arial"/>
              <a:cs typeface="Arial"/>
              <a:sym typeface="Arial"/>
            </a:endParaRPr>
          </a:p>
        </p:txBody>
      </p:sp>
      <p:sp>
        <p:nvSpPr>
          <p:cNvPr id="236" name="Google Shape;236;p23"/>
          <p:cNvSpPr txBox="1">
            <a:spLocks noGrp="1"/>
          </p:cNvSpPr>
          <p:nvPr>
            <p:ph type="body" idx="1"/>
          </p:nvPr>
        </p:nvSpPr>
        <p:spPr>
          <a:xfrm>
            <a:off x="549480" y="1432566"/>
            <a:ext cx="10669810" cy="4351338"/>
          </a:xfrm>
          <a:prstGeom prst="rect">
            <a:avLst/>
          </a:prstGeom>
          <a:noFill/>
          <a:ln>
            <a:noFill/>
          </a:ln>
        </p:spPr>
        <p:txBody>
          <a:bodyPr spcFirstLastPara="1" wrap="square" lIns="91425" tIns="45700" rIns="91425" bIns="45700" anchor="t" anchorCtr="0">
            <a:noAutofit/>
          </a:bodyPr>
          <a:lstStyle/>
          <a:p>
            <a:pPr marL="50800" lvl="0" indent="0">
              <a:buClr>
                <a:schemeClr val="dk1"/>
              </a:buClr>
              <a:buSzPts val="2800"/>
              <a:buNone/>
            </a:pPr>
            <a:r>
              <a:rPr lang="en-US" sz="1800" dirty="0" err="1">
                <a:ea typeface="Arial"/>
                <a:cs typeface="Arial"/>
                <a:sym typeface="Arial"/>
              </a:rPr>
              <a:t>CCHABs</a:t>
            </a:r>
            <a:r>
              <a:rPr lang="en-US" sz="1800" dirty="0">
                <a:ea typeface="Arial"/>
                <a:cs typeface="Arial"/>
                <a:sym typeface="Arial"/>
              </a:rPr>
              <a:t> members</a:t>
            </a:r>
          </a:p>
          <a:p>
            <a:pPr marL="50800" lvl="0" indent="0">
              <a:buClr>
                <a:schemeClr val="dk1"/>
              </a:buClr>
              <a:buSzPts val="2800"/>
              <a:buNone/>
            </a:pPr>
            <a:r>
              <a:rPr lang="en-US" sz="1800" dirty="0">
                <a:ea typeface="Arial"/>
                <a:cs typeface="Arial"/>
                <a:sym typeface="Arial"/>
              </a:rPr>
              <a:t>State Water Boards - TMDL, Standards, SWAMP, OEHHA</a:t>
            </a:r>
          </a:p>
          <a:p>
            <a:pPr marL="50800" lvl="0" indent="0">
              <a:buClr>
                <a:schemeClr val="dk1"/>
              </a:buClr>
              <a:buSzPts val="2800"/>
              <a:buNone/>
            </a:pPr>
            <a:r>
              <a:rPr lang="en-US" sz="1800" dirty="0">
                <a:ea typeface="Arial"/>
                <a:cs typeface="Arial"/>
                <a:sym typeface="Arial"/>
              </a:rPr>
              <a:t>Regional Waterboards – SWAMP HAB Reps</a:t>
            </a:r>
          </a:p>
          <a:p>
            <a:pPr marL="50800" lvl="0" indent="0">
              <a:buClr>
                <a:schemeClr val="dk1"/>
              </a:buClr>
              <a:buSzPts val="2800"/>
              <a:buNone/>
            </a:pPr>
            <a:r>
              <a:rPr lang="en-US" sz="1800" dirty="0">
                <a:ea typeface="Arial"/>
                <a:cs typeface="Arial"/>
                <a:sym typeface="Arial"/>
              </a:rPr>
              <a:t>US EPA</a:t>
            </a:r>
          </a:p>
          <a:p>
            <a:pPr marL="50800" lvl="0" indent="0">
              <a:buClr>
                <a:schemeClr val="dk1"/>
              </a:buClr>
              <a:buSzPts val="2800"/>
              <a:buNone/>
            </a:pPr>
            <a:r>
              <a:rPr lang="en-US" sz="1800" dirty="0">
                <a:ea typeface="Arial"/>
                <a:cs typeface="Arial"/>
                <a:sym typeface="Arial"/>
              </a:rPr>
              <a:t>Water Resource Managers</a:t>
            </a:r>
          </a:p>
          <a:p>
            <a:pPr marL="50800" lvl="0" indent="0">
              <a:buClr>
                <a:schemeClr val="dk1"/>
              </a:buClr>
              <a:buSzPts val="2800"/>
              <a:buNone/>
            </a:pPr>
            <a:r>
              <a:rPr lang="en-US" sz="1800" dirty="0">
                <a:ea typeface="Arial"/>
                <a:cs typeface="Arial"/>
                <a:sym typeface="Arial"/>
              </a:rPr>
              <a:t>Other state agencies that conduct monitoring or research studies on </a:t>
            </a:r>
            <a:r>
              <a:rPr lang="en-US" sz="1800" dirty="0" err="1">
                <a:ea typeface="Arial"/>
                <a:cs typeface="Arial"/>
                <a:sym typeface="Arial"/>
              </a:rPr>
              <a:t>FHABs</a:t>
            </a:r>
            <a:r>
              <a:rPr lang="en-US" sz="1800" dirty="0">
                <a:ea typeface="Arial"/>
                <a:cs typeface="Arial"/>
                <a:sym typeface="Arial"/>
              </a:rPr>
              <a:t>, such as </a:t>
            </a:r>
            <a:r>
              <a:rPr lang="en-US" sz="1800" dirty="0" err="1">
                <a:ea typeface="Arial"/>
                <a:cs typeface="Arial"/>
                <a:sym typeface="Arial"/>
              </a:rPr>
              <a:t>DWR</a:t>
            </a:r>
            <a:endParaRPr lang="en-US" sz="1800" dirty="0">
              <a:ea typeface="Arial"/>
              <a:cs typeface="Arial"/>
              <a:sym typeface="Arial"/>
            </a:endParaRPr>
          </a:p>
          <a:p>
            <a:pPr marL="50800" lvl="0" indent="0">
              <a:buClr>
                <a:schemeClr val="dk1"/>
              </a:buClr>
              <a:buSzPts val="2800"/>
              <a:buNone/>
            </a:pPr>
            <a:r>
              <a:rPr lang="en-US" sz="1800" dirty="0">
                <a:ea typeface="Arial"/>
                <a:cs typeface="Arial"/>
                <a:sym typeface="Arial"/>
              </a:rPr>
              <a:t>Regional Park Districts (not State)</a:t>
            </a:r>
          </a:p>
          <a:p>
            <a:pPr marL="50800" lvl="0" indent="0">
              <a:buClr>
                <a:schemeClr val="dk1"/>
              </a:buClr>
              <a:buSzPts val="2800"/>
              <a:buNone/>
            </a:pPr>
            <a:r>
              <a:rPr lang="en-US" sz="1800" dirty="0">
                <a:ea typeface="Arial"/>
                <a:cs typeface="Arial"/>
                <a:sym typeface="Arial"/>
              </a:rPr>
              <a:t>Lake managers (CALMS representatives)</a:t>
            </a:r>
          </a:p>
          <a:p>
            <a:pPr marL="50800" lvl="0" indent="0">
              <a:buClr>
                <a:schemeClr val="dk1"/>
              </a:buClr>
              <a:buSzPts val="2800"/>
              <a:buNone/>
            </a:pPr>
            <a:r>
              <a:rPr lang="en-US" sz="1800" dirty="0">
                <a:ea typeface="Arial"/>
                <a:cs typeface="Arial"/>
                <a:sym typeface="Arial"/>
              </a:rPr>
              <a:t>Tribes (regional representatives, Klamath watershed, Clear Lake etc.)</a:t>
            </a:r>
          </a:p>
          <a:p>
            <a:pPr marL="50800" lvl="0" indent="0">
              <a:buClr>
                <a:schemeClr val="dk1"/>
              </a:buClr>
              <a:buSzPts val="2800"/>
              <a:buNone/>
            </a:pPr>
            <a:r>
              <a:rPr lang="en-US" sz="1800" dirty="0">
                <a:ea typeface="Arial"/>
                <a:cs typeface="Arial"/>
                <a:sym typeface="Arial"/>
              </a:rPr>
              <a:t>Environmental Health officers (county health)</a:t>
            </a:r>
          </a:p>
          <a:p>
            <a:pPr marL="50800" lvl="0" indent="0">
              <a:buClr>
                <a:schemeClr val="dk1"/>
              </a:buClr>
              <a:buSzPts val="2800"/>
              <a:buNone/>
            </a:pPr>
            <a:r>
              <a:rPr lang="en-US" sz="1800" dirty="0">
                <a:ea typeface="Arial"/>
                <a:cs typeface="Arial"/>
                <a:sym typeface="Arial"/>
              </a:rPr>
              <a:t>Citizen Science groups or other NGOs </a:t>
            </a:r>
          </a:p>
          <a:p>
            <a:pPr marL="50800" lvl="0" indent="0">
              <a:buClr>
                <a:schemeClr val="dk1"/>
              </a:buClr>
              <a:buSzPts val="2800"/>
              <a:buNone/>
            </a:pPr>
            <a:r>
              <a:rPr lang="en-US" sz="1800" dirty="0">
                <a:ea typeface="Arial"/>
                <a:cs typeface="Arial"/>
                <a:sym typeface="Arial"/>
              </a:rPr>
              <a:t>HOA and private lake representatives</a:t>
            </a:r>
          </a:p>
          <a:p>
            <a:pPr marL="50800" lvl="0" indent="0">
              <a:buClr>
                <a:schemeClr val="dk1"/>
              </a:buClr>
              <a:buSzPts val="2800"/>
              <a:buNone/>
            </a:pPr>
            <a:r>
              <a:rPr lang="en-US" sz="1800" dirty="0">
                <a:ea typeface="Arial"/>
                <a:cs typeface="Arial"/>
                <a:sym typeface="Arial"/>
              </a:rPr>
              <a:t>USGS California Water Science Center</a:t>
            </a:r>
          </a:p>
          <a:p>
            <a:pPr marL="50800" lvl="0" indent="0">
              <a:buClr>
                <a:schemeClr val="dk1"/>
              </a:buClr>
              <a:buSzPts val="2800"/>
              <a:buNone/>
            </a:pPr>
            <a:r>
              <a:rPr lang="en-US" sz="1800" dirty="0" err="1">
                <a:ea typeface="Arial"/>
                <a:cs typeface="Arial"/>
                <a:sym typeface="Arial"/>
              </a:rPr>
              <a:t>CDPH</a:t>
            </a:r>
            <a:r>
              <a:rPr lang="en-US" sz="1800" dirty="0">
                <a:ea typeface="Arial"/>
                <a:cs typeface="Arial"/>
                <a:sym typeface="Arial"/>
              </a:rPr>
              <a:t> (to inform non-water aspects such as fish, shellfish etc.)</a:t>
            </a:r>
          </a:p>
        </p:txBody>
      </p:sp>
    </p:spTree>
    <p:extLst>
      <p:ext uri="{BB962C8B-B14F-4D97-AF65-F5344CB8AC3E}">
        <p14:creationId xmlns:p14="http://schemas.microsoft.com/office/powerpoint/2010/main" val="121871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Management questions</a:t>
            </a:r>
          </a:p>
        </p:txBody>
      </p:sp>
      <p:sp>
        <p:nvSpPr>
          <p:cNvPr id="2" name="Rectangle 1">
            <a:extLst>
              <a:ext uri="{FF2B5EF4-FFF2-40B4-BE49-F238E27FC236}">
                <a16:creationId xmlns:a16="http://schemas.microsoft.com/office/drawing/2014/main" id="{D1DF3817-4388-44C3-85DB-5B71F2E2A73F}"/>
              </a:ext>
            </a:extLst>
          </p:cNvPr>
          <p:cNvSpPr/>
          <p:nvPr/>
        </p:nvSpPr>
        <p:spPr>
          <a:xfrm>
            <a:off x="609600" y="1945785"/>
            <a:ext cx="11214410" cy="3231654"/>
          </a:xfrm>
          <a:prstGeom prst="rect">
            <a:avLst/>
          </a:prstGeom>
        </p:spPr>
        <p:txBody>
          <a:bodyPr wrap="square">
            <a:spAutoFit/>
          </a:bodyPr>
          <a:lstStyle/>
          <a:p>
            <a:pPr>
              <a:spcAft>
                <a:spcPts val="1200"/>
              </a:spcAft>
            </a:pPr>
            <a:r>
              <a:rPr lang="en-US" sz="2200" b="1" dirty="0">
                <a:latin typeface="Arial" panose="020B0604020202020204" pitchFamily="34" charset="0"/>
              </a:rPr>
              <a:t>Statewide and regional management questions</a:t>
            </a:r>
            <a:endParaRPr lang="en-US" sz="2200" dirty="0"/>
          </a:p>
          <a:p>
            <a:pPr marL="692150" indent="-457200" fontAlgn="base">
              <a:spcAft>
                <a:spcPts val="1200"/>
              </a:spcAft>
              <a:buFont typeface="+mj-lt"/>
              <a:buAutoNum type="arabicParenR"/>
            </a:pPr>
            <a:r>
              <a:rPr lang="en-US" sz="2200" dirty="0">
                <a:latin typeface="Arial" panose="020B0604020202020204" pitchFamily="34" charset="0"/>
              </a:rPr>
              <a:t>What is the overall extent and magnitude of FHABs in the Regions and the State?</a:t>
            </a:r>
          </a:p>
          <a:p>
            <a:pPr marL="692150" indent="-457200" fontAlgn="base">
              <a:spcAft>
                <a:spcPts val="1200"/>
              </a:spcAft>
              <a:buFont typeface="+mj-lt"/>
              <a:buAutoNum type="arabicParenR"/>
            </a:pPr>
            <a:r>
              <a:rPr lang="en-US" sz="2200" dirty="0">
                <a:latin typeface="Arial" panose="020B0604020202020204" pitchFamily="34" charset="0"/>
              </a:rPr>
              <a:t>To what extent are FHABs changing over time?</a:t>
            </a:r>
          </a:p>
          <a:p>
            <a:pPr marL="692150" indent="-457200" fontAlgn="base">
              <a:spcAft>
                <a:spcPts val="1200"/>
              </a:spcAft>
              <a:buFont typeface="+mj-lt"/>
              <a:buAutoNum type="arabicParenR"/>
            </a:pPr>
            <a:r>
              <a:rPr lang="en-US" sz="2200" dirty="0">
                <a:latin typeface="Arial" panose="020B0604020202020204" pitchFamily="34" charset="0"/>
              </a:rPr>
              <a:t>Which waterbodies are at risk to experience FHABs?</a:t>
            </a:r>
          </a:p>
          <a:p>
            <a:pPr marL="692150" indent="-457200" fontAlgn="base">
              <a:spcAft>
                <a:spcPts val="1200"/>
              </a:spcAft>
              <a:buFont typeface="+mj-lt"/>
              <a:buAutoNum type="arabicParenR"/>
            </a:pPr>
            <a:r>
              <a:rPr lang="en-US" sz="2200" dirty="0">
                <a:latin typeface="Arial" panose="020B0604020202020204" pitchFamily="34" charset="0"/>
              </a:rPr>
              <a:t>What are the drivers of FHABs?</a:t>
            </a:r>
          </a:p>
          <a:p>
            <a:pPr marL="692150" indent="-457200" fontAlgn="base">
              <a:spcAft>
                <a:spcPts val="1200"/>
              </a:spcAft>
              <a:buFont typeface="+mj-lt"/>
              <a:buAutoNum type="arabicParenR"/>
            </a:pPr>
            <a:r>
              <a:rPr lang="en-US" sz="2200" dirty="0">
                <a:latin typeface="Arial" panose="020B0604020202020204" pitchFamily="34" charset="0"/>
              </a:rPr>
              <a:t>How effective are water quality maintenance and improvement projects or programs for maintaining or restoring beneficial uses impacted from FHABs?</a:t>
            </a:r>
          </a:p>
        </p:txBody>
      </p:sp>
      <p:sp>
        <p:nvSpPr>
          <p:cNvPr id="3" name="TextBox 2">
            <a:extLst>
              <a:ext uri="{FF2B5EF4-FFF2-40B4-BE49-F238E27FC236}">
                <a16:creationId xmlns:a16="http://schemas.microsoft.com/office/drawing/2014/main" id="{69AE4B08-7D78-473D-BB26-3A1821F971CD}"/>
              </a:ext>
            </a:extLst>
          </p:cNvPr>
          <p:cNvSpPr txBox="1"/>
          <p:nvPr/>
        </p:nvSpPr>
        <p:spPr>
          <a:xfrm>
            <a:off x="609600" y="1120698"/>
            <a:ext cx="7883912" cy="430887"/>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Themes: </a:t>
            </a:r>
            <a:r>
              <a:rPr lang="en-US" sz="2200" dirty="0">
                <a:solidFill>
                  <a:schemeClr val="dk1"/>
                </a:solidFill>
                <a:latin typeface="+mn-lt"/>
                <a:ea typeface="Calibri"/>
                <a:cs typeface="Calibri"/>
                <a:sym typeface="Calibri"/>
              </a:rPr>
              <a:t>status, trends, risk, drivers, mitigation</a:t>
            </a:r>
          </a:p>
        </p:txBody>
      </p:sp>
    </p:spTree>
    <p:extLst>
      <p:ext uri="{BB962C8B-B14F-4D97-AF65-F5344CB8AC3E}">
        <p14:creationId xmlns:p14="http://schemas.microsoft.com/office/powerpoint/2010/main" val="117438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Management questions</a:t>
            </a:r>
          </a:p>
        </p:txBody>
      </p:sp>
      <p:sp>
        <p:nvSpPr>
          <p:cNvPr id="3" name="TextBox 2">
            <a:extLst>
              <a:ext uri="{FF2B5EF4-FFF2-40B4-BE49-F238E27FC236}">
                <a16:creationId xmlns:a16="http://schemas.microsoft.com/office/drawing/2014/main" id="{69AE4B08-7D78-473D-BB26-3A1821F971CD}"/>
              </a:ext>
            </a:extLst>
          </p:cNvPr>
          <p:cNvSpPr txBox="1"/>
          <p:nvPr/>
        </p:nvSpPr>
        <p:spPr>
          <a:xfrm>
            <a:off x="609600" y="1143000"/>
            <a:ext cx="7883912" cy="430887"/>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Themes: </a:t>
            </a:r>
            <a:r>
              <a:rPr lang="en-US" sz="2200" dirty="0">
                <a:solidFill>
                  <a:schemeClr val="dk1"/>
                </a:solidFill>
                <a:latin typeface="+mn-lt"/>
                <a:ea typeface="Calibri"/>
                <a:cs typeface="Calibri"/>
                <a:sym typeface="Calibri"/>
              </a:rPr>
              <a:t>status, trends, risk, drivers, mitigation</a:t>
            </a:r>
          </a:p>
        </p:txBody>
      </p:sp>
      <p:sp>
        <p:nvSpPr>
          <p:cNvPr id="5" name="Rectangle 4">
            <a:extLst>
              <a:ext uri="{FF2B5EF4-FFF2-40B4-BE49-F238E27FC236}">
                <a16:creationId xmlns:a16="http://schemas.microsoft.com/office/drawing/2014/main" id="{8887EF41-4ACD-40F0-BFC1-52A2090B7E4D}"/>
              </a:ext>
            </a:extLst>
          </p:cNvPr>
          <p:cNvSpPr/>
          <p:nvPr/>
        </p:nvSpPr>
        <p:spPr>
          <a:xfrm>
            <a:off x="609600" y="1959708"/>
            <a:ext cx="11180956" cy="2907271"/>
          </a:xfrm>
          <a:prstGeom prst="rect">
            <a:avLst/>
          </a:prstGeom>
        </p:spPr>
        <p:txBody>
          <a:bodyPr wrap="square">
            <a:spAutoFit/>
          </a:bodyPr>
          <a:lstStyle/>
          <a:p>
            <a:r>
              <a:rPr lang="en-US" sz="2200" b="1" dirty="0">
                <a:latin typeface="Arial" panose="020B0604020202020204" pitchFamily="34" charset="0"/>
              </a:rPr>
              <a:t>Individual waterbody management questions</a:t>
            </a:r>
            <a:endParaRPr lang="en-US" sz="2200" dirty="0"/>
          </a:p>
          <a:p>
            <a:pPr marL="692150" indent="-469900" fontAlgn="base">
              <a:lnSpc>
                <a:spcPct val="150000"/>
              </a:lnSpc>
              <a:buFont typeface="+mj-lt"/>
              <a:buAutoNum type="arabicParenR"/>
            </a:pPr>
            <a:r>
              <a:rPr lang="en-US" sz="2200" dirty="0">
                <a:latin typeface="Arial" panose="020B0604020202020204" pitchFamily="34" charset="0"/>
              </a:rPr>
              <a:t>Are FHABs degrading water quality in the waterbody?</a:t>
            </a:r>
          </a:p>
          <a:p>
            <a:pPr marL="692150" indent="-469900" fontAlgn="base">
              <a:lnSpc>
                <a:spcPct val="150000"/>
              </a:lnSpc>
              <a:buFont typeface="+mj-lt"/>
              <a:buAutoNum type="arabicParenR"/>
            </a:pPr>
            <a:r>
              <a:rPr lang="en-US" sz="2200" dirty="0">
                <a:latin typeface="Arial" panose="020B0604020202020204" pitchFamily="34" charset="0"/>
              </a:rPr>
              <a:t>What is the timing of FHABs in the waterbody?</a:t>
            </a:r>
          </a:p>
          <a:p>
            <a:pPr marL="692150" indent="-469900" fontAlgn="base">
              <a:lnSpc>
                <a:spcPct val="150000"/>
              </a:lnSpc>
              <a:buFont typeface="+mj-lt"/>
              <a:buAutoNum type="arabicParenR"/>
            </a:pPr>
            <a:r>
              <a:rPr lang="en-US" sz="2200" dirty="0">
                <a:latin typeface="Arial" panose="020B0604020202020204" pitchFamily="34" charset="0"/>
              </a:rPr>
              <a:t>Should active human use or domestic animal use be restricted in the waterbody?</a:t>
            </a:r>
          </a:p>
          <a:p>
            <a:pPr marL="692150" indent="-469900" fontAlgn="base">
              <a:lnSpc>
                <a:spcPct val="150000"/>
              </a:lnSpc>
              <a:buFont typeface="+mj-lt"/>
              <a:buAutoNum type="arabicParenR"/>
            </a:pPr>
            <a:r>
              <a:rPr lang="en-US" sz="2200" dirty="0">
                <a:latin typeface="Arial" panose="020B0604020202020204" pitchFamily="34" charset="0"/>
              </a:rPr>
              <a:t>When is it safe to resume active use?</a:t>
            </a:r>
          </a:p>
          <a:p>
            <a:pPr marL="692150" indent="-469900" fontAlgn="base">
              <a:lnSpc>
                <a:spcPct val="150000"/>
              </a:lnSpc>
              <a:buFont typeface="+mj-lt"/>
              <a:buAutoNum type="arabicParenR"/>
            </a:pPr>
            <a:r>
              <a:rPr lang="en-US" sz="2200" dirty="0">
                <a:latin typeface="Arial" panose="020B0604020202020204" pitchFamily="34" charset="0"/>
              </a:rPr>
              <a:t>What are the drivers of FHABs in the waterbody?</a:t>
            </a:r>
          </a:p>
        </p:txBody>
      </p:sp>
    </p:spTree>
    <p:extLst>
      <p:ext uri="{BB962C8B-B14F-4D97-AF65-F5344CB8AC3E}">
        <p14:creationId xmlns:p14="http://schemas.microsoft.com/office/powerpoint/2010/main" val="200226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 name="Shape 212">
            <a:extLst>
              <a:ext uri="{FF2B5EF4-FFF2-40B4-BE49-F238E27FC236}">
                <a16:creationId xmlns:a16="http://schemas.microsoft.com/office/drawing/2014/main" id="{F6373F81-23D5-42F5-AE87-0C0169D209C6}"/>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FHABs assessment and support strategy (2016)</a:t>
            </a:r>
          </a:p>
        </p:txBody>
      </p:sp>
      <p:grpSp>
        <p:nvGrpSpPr>
          <p:cNvPr id="3" name="Group 2">
            <a:extLst>
              <a:ext uri="{FF2B5EF4-FFF2-40B4-BE49-F238E27FC236}">
                <a16:creationId xmlns:a16="http://schemas.microsoft.com/office/drawing/2014/main" id="{E36CC6D1-BA37-714B-90D3-38DF9A560C28}"/>
              </a:ext>
            </a:extLst>
          </p:cNvPr>
          <p:cNvGrpSpPr/>
          <p:nvPr/>
        </p:nvGrpSpPr>
        <p:grpSpPr>
          <a:xfrm>
            <a:off x="3889033" y="916069"/>
            <a:ext cx="8137704" cy="5724443"/>
            <a:chOff x="2013284" y="1143000"/>
            <a:chExt cx="8165432" cy="5743948"/>
          </a:xfrm>
        </p:grpSpPr>
        <p:pic>
          <p:nvPicPr>
            <p:cNvPr id="391" name="Shape 391" descr="C:\Users\BEAnderson-Abbs\Documents\CyanoHAB\HAB strategy\figures\FHASS_presentation.jpg"/>
            <p:cNvPicPr preferRelativeResize="0"/>
            <p:nvPr/>
          </p:nvPicPr>
          <p:blipFill rotWithShape="1">
            <a:blip r:embed="rId3">
              <a:alphaModFix/>
            </a:blip>
            <a:srcRect/>
            <a:stretch/>
          </p:blipFill>
          <p:spPr>
            <a:xfrm>
              <a:off x="2013284" y="1143000"/>
              <a:ext cx="8165432" cy="5743948"/>
            </a:xfrm>
            <a:prstGeom prst="rect">
              <a:avLst/>
            </a:prstGeom>
            <a:noFill/>
            <a:ln>
              <a:noFill/>
            </a:ln>
          </p:spPr>
        </p:pic>
        <p:sp>
          <p:nvSpPr>
            <p:cNvPr id="2" name="Rectangle 1">
              <a:extLst>
                <a:ext uri="{FF2B5EF4-FFF2-40B4-BE49-F238E27FC236}">
                  <a16:creationId xmlns:a16="http://schemas.microsoft.com/office/drawing/2014/main" id="{58AEBD93-EDB3-46D8-870A-36893DCBD830}"/>
                </a:ext>
              </a:extLst>
            </p:cNvPr>
            <p:cNvSpPr/>
            <p:nvPr/>
          </p:nvSpPr>
          <p:spPr>
            <a:xfrm>
              <a:off x="2311221" y="4985465"/>
              <a:ext cx="3162300" cy="17526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A0E74B6-8A9C-47A9-8C72-D28A4D01DB34}"/>
              </a:ext>
            </a:extLst>
          </p:cNvPr>
          <p:cNvPicPr>
            <a:picLocks noChangeAspect="1"/>
          </p:cNvPicPr>
          <p:nvPr/>
        </p:nvPicPr>
        <p:blipFill>
          <a:blip r:embed="rId4"/>
          <a:stretch>
            <a:fillRect/>
          </a:stretch>
        </p:blipFill>
        <p:spPr>
          <a:xfrm>
            <a:off x="368196" y="916069"/>
            <a:ext cx="3355574" cy="3383215"/>
          </a:xfrm>
          <a:prstGeom prst="rect">
            <a:avLst/>
          </a:prstGeom>
          <a:ln>
            <a:solidFill>
              <a:schemeClr val="tx1"/>
            </a:solidFill>
          </a:ln>
        </p:spPr>
      </p:pic>
    </p:spTree>
    <p:extLst>
      <p:ext uri="{BB962C8B-B14F-4D97-AF65-F5344CB8AC3E}">
        <p14:creationId xmlns:p14="http://schemas.microsoft.com/office/powerpoint/2010/main" val="244759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Waterbodies and beneficial uses</a:t>
            </a:r>
          </a:p>
        </p:txBody>
      </p:sp>
      <p:sp>
        <p:nvSpPr>
          <p:cNvPr id="2" name="TextBox 1">
            <a:extLst>
              <a:ext uri="{FF2B5EF4-FFF2-40B4-BE49-F238E27FC236}">
                <a16:creationId xmlns:a16="http://schemas.microsoft.com/office/drawing/2014/main" id="{F618EEA8-2D0D-DE43-96DB-DED58B52A5DE}"/>
              </a:ext>
            </a:extLst>
          </p:cNvPr>
          <p:cNvSpPr txBox="1"/>
          <p:nvPr/>
        </p:nvSpPr>
        <p:spPr>
          <a:xfrm>
            <a:off x="609600" y="1143000"/>
            <a:ext cx="11582399" cy="1446550"/>
          </a:xfrm>
          <a:prstGeom prst="rect">
            <a:avLst/>
          </a:prstGeom>
          <a:noFill/>
        </p:spPr>
        <p:txBody>
          <a:bodyPr wrap="square" rtlCol="0">
            <a:spAutoFit/>
          </a:bodyPr>
          <a:lstStyle/>
          <a:p>
            <a:r>
              <a:rPr lang="en-US" sz="2200" b="1" dirty="0"/>
              <a:t>Beneficial uses </a:t>
            </a:r>
            <a:r>
              <a:rPr lang="en-US" sz="2200" dirty="0"/>
              <a:t>are uses of water necessary for the survival and well being of humans, plants, and wildlife.</a:t>
            </a:r>
            <a:endParaRPr lang="en-US" sz="2200" dirty="0">
              <a:solidFill>
                <a:schemeClr val="dk1"/>
              </a:solidFill>
              <a:cs typeface="Calibri"/>
              <a:sym typeface="Calibri"/>
            </a:endParaRPr>
          </a:p>
          <a:p>
            <a:r>
              <a:rPr lang="en-US" sz="2200" b="1" dirty="0">
                <a:solidFill>
                  <a:schemeClr val="dk1"/>
                </a:solidFill>
                <a:cs typeface="Calibri"/>
                <a:sym typeface="Calibri"/>
              </a:rPr>
              <a:t>Core beneficial uses </a:t>
            </a:r>
            <a:r>
              <a:rPr lang="en-US" sz="2200" dirty="0">
                <a:solidFill>
                  <a:schemeClr val="dk1"/>
                </a:solidFill>
                <a:cs typeface="Calibri"/>
                <a:sym typeface="Calibri"/>
              </a:rPr>
              <a:t>consolidates multiple uses and simplifies management context</a:t>
            </a:r>
          </a:p>
          <a:p>
            <a:endParaRPr lang="en-US" sz="2200" b="1" dirty="0">
              <a:solidFill>
                <a:schemeClr val="dk1"/>
              </a:solidFill>
              <a:cs typeface="Calibri"/>
              <a:sym typeface="Calibri"/>
            </a:endParaRPr>
          </a:p>
        </p:txBody>
      </p:sp>
      <p:graphicFrame>
        <p:nvGraphicFramePr>
          <p:cNvPr id="3" name="Table 2">
            <a:extLst>
              <a:ext uri="{FF2B5EF4-FFF2-40B4-BE49-F238E27FC236}">
                <a16:creationId xmlns:a16="http://schemas.microsoft.com/office/drawing/2014/main" id="{379CF26F-E1DB-4727-A38E-2DF2DD78ED20}"/>
              </a:ext>
            </a:extLst>
          </p:cNvPr>
          <p:cNvGraphicFramePr>
            <a:graphicFrameLocks noGrp="1"/>
          </p:cNvGraphicFramePr>
          <p:nvPr>
            <p:extLst>
              <p:ext uri="{D42A27DB-BD31-4B8C-83A1-F6EECF244321}">
                <p14:modId xmlns:p14="http://schemas.microsoft.com/office/powerpoint/2010/main" val="1258686008"/>
              </p:ext>
            </p:extLst>
          </p:nvPr>
        </p:nvGraphicFramePr>
        <p:xfrm>
          <a:off x="123824" y="3056149"/>
          <a:ext cx="11944351" cy="2868132"/>
        </p:xfrm>
        <a:graphic>
          <a:graphicData uri="http://schemas.openxmlformats.org/drawingml/2006/table">
            <a:tbl>
              <a:tblPr/>
              <a:tblGrid>
                <a:gridCol w="2868326">
                  <a:extLst>
                    <a:ext uri="{9D8B030D-6E8A-4147-A177-3AD203B41FA5}">
                      <a16:colId xmlns:a16="http://schemas.microsoft.com/office/drawing/2014/main" val="1606207713"/>
                    </a:ext>
                  </a:extLst>
                </a:gridCol>
                <a:gridCol w="1815205">
                  <a:extLst>
                    <a:ext uri="{9D8B030D-6E8A-4147-A177-3AD203B41FA5}">
                      <a16:colId xmlns:a16="http://schemas.microsoft.com/office/drawing/2014/main" val="3431734057"/>
                    </a:ext>
                  </a:extLst>
                </a:gridCol>
                <a:gridCol w="1815205">
                  <a:extLst>
                    <a:ext uri="{9D8B030D-6E8A-4147-A177-3AD203B41FA5}">
                      <a16:colId xmlns:a16="http://schemas.microsoft.com/office/drawing/2014/main" val="2913059459"/>
                    </a:ext>
                  </a:extLst>
                </a:gridCol>
                <a:gridCol w="1815205">
                  <a:extLst>
                    <a:ext uri="{9D8B030D-6E8A-4147-A177-3AD203B41FA5}">
                      <a16:colId xmlns:a16="http://schemas.microsoft.com/office/drawing/2014/main" val="2995749171"/>
                    </a:ext>
                  </a:extLst>
                </a:gridCol>
                <a:gridCol w="1815205">
                  <a:extLst>
                    <a:ext uri="{9D8B030D-6E8A-4147-A177-3AD203B41FA5}">
                      <a16:colId xmlns:a16="http://schemas.microsoft.com/office/drawing/2014/main" val="3631866647"/>
                    </a:ext>
                  </a:extLst>
                </a:gridCol>
                <a:gridCol w="1815205">
                  <a:extLst>
                    <a:ext uri="{9D8B030D-6E8A-4147-A177-3AD203B41FA5}">
                      <a16:colId xmlns:a16="http://schemas.microsoft.com/office/drawing/2014/main" val="3741122903"/>
                    </a:ext>
                  </a:extLst>
                </a:gridCol>
              </a:tblGrid>
              <a:tr h="429158">
                <a:tc>
                  <a:txBody>
                    <a:bodyPr/>
                    <a:lstStyle/>
                    <a:p>
                      <a:pPr algn="ctr" rtl="0" fontAlgn="ctr">
                        <a:spcBef>
                          <a:spcPts val="0"/>
                        </a:spcBef>
                        <a:spcAft>
                          <a:spcPts val="0"/>
                        </a:spcAft>
                      </a:pPr>
                      <a:r>
                        <a:rPr lang="en-US" sz="1800" b="1" i="0" u="none" strike="noStrike" dirty="0">
                          <a:solidFill>
                            <a:srgbClr val="000000"/>
                          </a:solidFill>
                          <a:effectLst/>
                          <a:latin typeface="+mj-lt"/>
                        </a:rPr>
                        <a:t>Waterbodies</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4">
                  <a:txBody>
                    <a:bodyPr/>
                    <a:lstStyle/>
                    <a:p>
                      <a:pPr algn="ctr" rtl="0" fontAlgn="ctr">
                        <a:spcBef>
                          <a:spcPts val="0"/>
                        </a:spcBef>
                        <a:spcAft>
                          <a:spcPts val="0"/>
                        </a:spcAft>
                      </a:pPr>
                      <a:r>
                        <a:rPr lang="en-US" sz="1800" b="1" i="0" u="none" strike="noStrike" dirty="0">
                          <a:solidFill>
                            <a:srgbClr val="000000"/>
                          </a:solidFill>
                          <a:effectLst/>
                          <a:latin typeface="+mj-lt"/>
                        </a:rPr>
                        <a:t>Core beneficial uses</a:t>
                      </a:r>
                      <a:endParaRPr lang="en-US" sz="1800" dirty="0">
                        <a:effectLst/>
                        <a:latin typeface="+mj-lt"/>
                      </a:endParaRPr>
                    </a:p>
                  </a:txBody>
                  <a:tcPr marL="81621" marR="81621" marT="40810" marB="4081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fontAlgn="ctr"/>
                      <a:br>
                        <a:rPr lang="en-US" sz="1800" dirty="0">
                          <a:effectLst/>
                          <a:latin typeface="+mj-lt"/>
                        </a:rPr>
                      </a:b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825763"/>
                  </a:ext>
                </a:extLst>
              </a:tr>
              <a:tr h="429158">
                <a:tc>
                  <a:txBody>
                    <a:bodyPr/>
                    <a:lstStyle/>
                    <a:p>
                      <a:pPr fontAlgn="ctr"/>
                      <a:br>
                        <a:rPr lang="en-US" sz="1800" dirty="0">
                          <a:effectLst/>
                          <a:latin typeface="+mj-lt"/>
                        </a:rPr>
                      </a:b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Aquatic life</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Swimmable</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a:solidFill>
                            <a:srgbClr val="000000"/>
                          </a:solidFill>
                          <a:effectLst/>
                          <a:latin typeface="+mj-lt"/>
                        </a:rPr>
                        <a:t>Fishable</a:t>
                      </a:r>
                      <a:endParaRPr lang="en-US" sz="180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a:solidFill>
                            <a:srgbClr val="000000"/>
                          </a:solidFill>
                          <a:effectLst/>
                          <a:latin typeface="+mj-lt"/>
                        </a:rPr>
                        <a:t>Drinkable</a:t>
                      </a:r>
                      <a:endParaRPr lang="en-US" sz="180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Tribal Tradition and Culture</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3337"/>
                  </a:ext>
                </a:extLst>
              </a:tr>
              <a:tr h="405954">
                <a:tc>
                  <a:txBody>
                    <a:bodyPr/>
                    <a:lstStyle/>
                    <a:p>
                      <a:pPr rtl="0" fontAlgn="ctr">
                        <a:spcBef>
                          <a:spcPts val="0"/>
                        </a:spcBef>
                        <a:spcAft>
                          <a:spcPts val="0"/>
                        </a:spcAft>
                      </a:pPr>
                      <a:r>
                        <a:rPr lang="en-US" sz="1800" b="0" i="0" u="none" strike="noStrike" dirty="0" err="1">
                          <a:solidFill>
                            <a:srgbClr val="000000"/>
                          </a:solidFill>
                          <a:effectLst/>
                          <a:latin typeface="+mj-lt"/>
                        </a:rPr>
                        <a:t>Wadeable</a:t>
                      </a:r>
                      <a:r>
                        <a:rPr lang="en-US" sz="1800" b="0" i="0" u="none" strike="noStrike" dirty="0">
                          <a:solidFill>
                            <a:srgbClr val="000000"/>
                          </a:solidFill>
                          <a:effectLst/>
                          <a:latin typeface="+mj-lt"/>
                        </a:rPr>
                        <a:t> streams</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356020"/>
                  </a:ext>
                </a:extLst>
              </a:tr>
              <a:tr h="405954">
                <a:tc>
                  <a:txBody>
                    <a:bodyPr/>
                    <a:lstStyle/>
                    <a:p>
                      <a:pPr rtl="0" fontAlgn="ctr">
                        <a:spcBef>
                          <a:spcPts val="0"/>
                        </a:spcBef>
                        <a:spcAft>
                          <a:spcPts val="0"/>
                        </a:spcAft>
                      </a:pPr>
                      <a:r>
                        <a:rPr lang="en-US" sz="1800" b="0" i="0" u="none" strike="noStrike" dirty="0">
                          <a:solidFill>
                            <a:srgbClr val="000000"/>
                          </a:solidFill>
                          <a:effectLst/>
                          <a:latin typeface="+mj-lt"/>
                        </a:rPr>
                        <a:t>Non-</a:t>
                      </a:r>
                      <a:r>
                        <a:rPr lang="en-US" sz="1800" b="0" i="0" u="none" strike="noStrike" dirty="0" err="1">
                          <a:solidFill>
                            <a:srgbClr val="000000"/>
                          </a:solidFill>
                          <a:effectLst/>
                          <a:latin typeface="+mj-lt"/>
                        </a:rPr>
                        <a:t>wadeable</a:t>
                      </a:r>
                      <a:r>
                        <a:rPr lang="en-US" sz="1800" b="0" i="0" u="none" strike="noStrike" dirty="0">
                          <a:solidFill>
                            <a:srgbClr val="000000"/>
                          </a:solidFill>
                          <a:effectLst/>
                          <a:latin typeface="+mj-lt"/>
                        </a:rPr>
                        <a:t> streams</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a:solidFill>
                            <a:srgbClr val="000000"/>
                          </a:solidFill>
                          <a:effectLst/>
                          <a:latin typeface="+mj-lt"/>
                        </a:rPr>
                        <a:t>F</a:t>
                      </a:r>
                      <a:endParaRPr lang="en-US" sz="180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615123"/>
                  </a:ext>
                </a:extLst>
              </a:tr>
              <a:tr h="405954">
                <a:tc>
                  <a:txBody>
                    <a:bodyPr/>
                    <a:lstStyle/>
                    <a:p>
                      <a:pPr rtl="0" fontAlgn="ctr">
                        <a:spcBef>
                          <a:spcPts val="0"/>
                        </a:spcBef>
                        <a:spcAft>
                          <a:spcPts val="0"/>
                        </a:spcAft>
                      </a:pPr>
                      <a:r>
                        <a:rPr lang="en-US" sz="1800" b="0" i="0" u="none" strike="noStrike" dirty="0">
                          <a:solidFill>
                            <a:srgbClr val="000000"/>
                          </a:solidFill>
                          <a:effectLst/>
                          <a:latin typeface="+mj-lt"/>
                        </a:rPr>
                        <a:t>Lakes, reservoirs, ponds</a:t>
                      </a:r>
                      <a:endParaRPr lang="en-US" sz="1800" u="none"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a:solidFill>
                            <a:srgbClr val="000000"/>
                          </a:solidFill>
                          <a:effectLst/>
                          <a:latin typeface="+mj-lt"/>
                        </a:rPr>
                        <a:t>F, G</a:t>
                      </a:r>
                      <a:endParaRPr lang="en-US" sz="180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 G</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09240"/>
                  </a:ext>
                </a:extLst>
              </a:tr>
              <a:tr h="405954">
                <a:tc>
                  <a:txBody>
                    <a:bodyPr/>
                    <a:lstStyle/>
                    <a:p>
                      <a:pPr rtl="0" fontAlgn="ctr">
                        <a:spcBef>
                          <a:spcPts val="0"/>
                        </a:spcBef>
                        <a:spcAft>
                          <a:spcPts val="0"/>
                        </a:spcAft>
                      </a:pPr>
                      <a:r>
                        <a:rPr lang="en-US" sz="1800" b="0" i="0" u="none" strike="noStrike" dirty="0">
                          <a:solidFill>
                            <a:srgbClr val="000000"/>
                          </a:solidFill>
                          <a:effectLst/>
                          <a:latin typeface="+mj-lt"/>
                        </a:rPr>
                        <a:t>Coastal confluences</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800" b="0" i="0" u="none" strike="noStrike" dirty="0">
                          <a:solidFill>
                            <a:srgbClr val="000000"/>
                          </a:solidFill>
                          <a:effectLst/>
                          <a:latin typeface="+mj-lt"/>
                        </a:rPr>
                        <a:t>F</a:t>
                      </a:r>
                      <a:endParaRPr lang="en-US" sz="1800" dirty="0">
                        <a:effectLst/>
                        <a:latin typeface="+mj-lt"/>
                      </a:endParaRPr>
                    </a:p>
                  </a:txBody>
                  <a:tcPr marL="20421" marR="20421" marT="36759" marB="367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974445"/>
                  </a:ext>
                </a:extLst>
              </a:tr>
            </a:tbl>
          </a:graphicData>
        </a:graphic>
      </p:graphicFrame>
      <p:sp>
        <p:nvSpPr>
          <p:cNvPr id="5" name="Rectangle 1">
            <a:extLst>
              <a:ext uri="{FF2B5EF4-FFF2-40B4-BE49-F238E27FC236}">
                <a16:creationId xmlns:a16="http://schemas.microsoft.com/office/drawing/2014/main" id="{EC26DE38-0762-45FF-9032-C01CD216FA26}"/>
              </a:ext>
            </a:extLst>
          </p:cNvPr>
          <p:cNvSpPr>
            <a:spLocks noChangeArrowheads="1"/>
          </p:cNvSpPr>
          <p:nvPr/>
        </p:nvSpPr>
        <p:spPr bwMode="auto">
          <a:xfrm flipV="1">
            <a:off x="-2033952" y="2667529"/>
            <a:ext cx="22508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BE706F2-B3C8-45AA-8507-CBB578D4571B}"/>
              </a:ext>
            </a:extLst>
          </p:cNvPr>
          <p:cNvSpPr txBox="1"/>
          <p:nvPr/>
        </p:nvSpPr>
        <p:spPr>
          <a:xfrm>
            <a:off x="123824" y="2667529"/>
            <a:ext cx="9829800" cy="707886"/>
          </a:xfrm>
          <a:prstGeom prst="rect">
            <a:avLst/>
          </a:prstGeom>
          <a:noFill/>
        </p:spPr>
        <p:txBody>
          <a:bodyPr wrap="square" rtlCol="0">
            <a:spAutoFit/>
          </a:bodyPr>
          <a:lstStyle/>
          <a:p>
            <a:r>
              <a:rPr lang="en-US" sz="1800" b="1" dirty="0">
                <a:solidFill>
                  <a:schemeClr val="dk1"/>
                </a:solidFill>
                <a:cs typeface="Calibri"/>
                <a:sym typeface="Calibri"/>
              </a:rPr>
              <a:t>F=</a:t>
            </a:r>
            <a:r>
              <a:rPr lang="en-US" sz="1800" dirty="0">
                <a:solidFill>
                  <a:schemeClr val="dk1"/>
                </a:solidFill>
                <a:cs typeface="Calibri"/>
                <a:sym typeface="Calibri"/>
              </a:rPr>
              <a:t> Monitoring Framework, </a:t>
            </a:r>
            <a:r>
              <a:rPr lang="en-US" sz="1800" b="1" dirty="0">
                <a:solidFill>
                  <a:schemeClr val="dk1"/>
                </a:solidFill>
                <a:cs typeface="Calibri"/>
                <a:sym typeface="Calibri"/>
              </a:rPr>
              <a:t>G=</a:t>
            </a:r>
            <a:r>
              <a:rPr lang="en-US" sz="1800" dirty="0">
                <a:solidFill>
                  <a:schemeClr val="dk1"/>
                </a:solidFill>
                <a:cs typeface="Calibri"/>
                <a:sym typeface="Calibri"/>
              </a:rPr>
              <a:t> Implementation Guidance</a:t>
            </a:r>
          </a:p>
          <a:p>
            <a:pPr algn="l"/>
            <a:endParaRPr lang="en-US" sz="2200" b="1"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56133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000"/>
              <a:buFont typeface="Questrial"/>
              <a:buNone/>
            </a:pPr>
            <a:r>
              <a:rPr lang="en-US" sz="5000" b="1" i="0" u="none" strike="noStrike" cap="none" dirty="0">
                <a:solidFill>
                  <a:schemeClr val="dk1"/>
                </a:solidFill>
                <a:latin typeface="Questrial"/>
                <a:ea typeface="Questrial"/>
                <a:cs typeface="Questrial"/>
                <a:sym typeface="Questrial"/>
              </a:rPr>
              <a:t>Thank you</a:t>
            </a:r>
            <a:endParaRPr dirty="0"/>
          </a:p>
        </p:txBody>
      </p:sp>
      <p:sp>
        <p:nvSpPr>
          <p:cNvPr id="518" name="Shape 518"/>
          <p:cNvSpPr txBox="1">
            <a:spLocks noGrp="1"/>
          </p:cNvSpPr>
          <p:nvPr>
            <p:ph type="body" idx="1"/>
          </p:nvPr>
        </p:nvSpPr>
        <p:spPr>
          <a:xfrm>
            <a:off x="454025" y="2275716"/>
            <a:ext cx="10972800" cy="26653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800"/>
              <a:buFont typeface="Arial"/>
              <a:buNone/>
            </a:pPr>
            <a:r>
              <a:rPr lang="en-US" b="1" i="0" u="none" strike="noStrike" cap="none" dirty="0">
                <a:solidFill>
                  <a:srgbClr val="000000"/>
                </a:solidFill>
                <a:latin typeface="+mj-lt"/>
                <a:ea typeface="Calibri"/>
                <a:cs typeface="Calibri"/>
                <a:sym typeface="Calibri"/>
              </a:rPr>
              <a:t>Keith Bouma-Gregson and Marisa Van Dyke</a:t>
            </a:r>
            <a:endParaRPr b="1" i="0" u="none" strike="noStrike" cap="none" dirty="0">
              <a:solidFill>
                <a:srgbClr val="000000"/>
              </a:solidFill>
              <a:latin typeface="+mj-lt"/>
              <a:ea typeface="Calibri"/>
              <a:cs typeface="Calibri"/>
              <a:sym typeface="Calibri"/>
            </a:endParaRPr>
          </a:p>
          <a:p>
            <a:pPr marL="0" marR="0" lvl="0" indent="0" algn="ctr" rtl="0">
              <a:spcBef>
                <a:spcPts val="480"/>
              </a:spcBef>
              <a:spcAft>
                <a:spcPts val="0"/>
              </a:spcAft>
              <a:buClr>
                <a:srgbClr val="000000"/>
              </a:buClr>
              <a:buSzPts val="2400"/>
              <a:buFont typeface="Arial"/>
              <a:buNone/>
            </a:pPr>
            <a:r>
              <a:rPr lang="en-US" sz="2400" b="0" i="0" u="none" strike="noStrike" cap="none" dirty="0">
                <a:solidFill>
                  <a:srgbClr val="000000"/>
                </a:solidFill>
                <a:latin typeface="+mj-lt"/>
                <a:ea typeface="Calibri"/>
                <a:cs typeface="Calibri"/>
                <a:sym typeface="Calibri"/>
              </a:rPr>
              <a:t>Co-Leads Freshwater HABs Program</a:t>
            </a:r>
            <a:endParaRPr sz="2400" dirty="0">
              <a:latin typeface="+mj-lt"/>
            </a:endParaRPr>
          </a:p>
          <a:p>
            <a:pPr marL="0" marR="0" lvl="0" indent="0" algn="ctr" rtl="0">
              <a:spcBef>
                <a:spcPts val="480"/>
              </a:spcBef>
              <a:spcAft>
                <a:spcPts val="0"/>
              </a:spcAft>
              <a:buClr>
                <a:srgbClr val="000000"/>
              </a:buClr>
              <a:buSzPts val="2400"/>
              <a:buFont typeface="Arial"/>
              <a:buNone/>
            </a:pPr>
            <a:r>
              <a:rPr lang="en-US" sz="2400" b="0" i="0" u="none" strike="noStrike" cap="none" dirty="0">
                <a:solidFill>
                  <a:srgbClr val="000000"/>
                </a:solidFill>
                <a:latin typeface="+mj-lt"/>
                <a:ea typeface="Calibri"/>
                <a:cs typeface="Calibri"/>
                <a:sym typeface="Calibri"/>
              </a:rPr>
              <a:t>State Water Resources Control Board</a:t>
            </a:r>
            <a:endParaRPr sz="2400" dirty="0">
              <a:latin typeface="+mj-lt"/>
            </a:endParaRPr>
          </a:p>
          <a:p>
            <a:pPr marL="0" indent="0" algn="ctr">
              <a:spcBef>
                <a:spcPts val="480"/>
              </a:spcBef>
              <a:buClr>
                <a:srgbClr val="000000"/>
              </a:buClr>
              <a:buSzPts val="2400"/>
              <a:buNone/>
            </a:pPr>
            <a:r>
              <a:rPr lang="en-US" sz="2400" b="1" dirty="0" err="1">
                <a:solidFill>
                  <a:srgbClr val="000000"/>
                </a:solidFill>
                <a:latin typeface="+mj-lt"/>
              </a:rPr>
              <a:t>keith.bouma-gregson@waterboards.ca.gov</a:t>
            </a:r>
            <a:endParaRPr lang="en-US" sz="2400" b="1" i="0" u="none" strike="noStrike" cap="none" dirty="0">
              <a:solidFill>
                <a:srgbClr val="000000"/>
              </a:solidFill>
              <a:latin typeface="+mj-lt"/>
              <a:ea typeface="Calibri"/>
              <a:cs typeface="Calibri"/>
              <a:sym typeface="Calibri"/>
            </a:endParaRPr>
          </a:p>
          <a:p>
            <a:pPr marL="0" marR="0" lvl="0" indent="0" algn="ctr" rtl="0">
              <a:spcBef>
                <a:spcPts val="480"/>
              </a:spcBef>
              <a:spcAft>
                <a:spcPts val="0"/>
              </a:spcAft>
              <a:buClr>
                <a:srgbClr val="000000"/>
              </a:buClr>
              <a:buSzPts val="2400"/>
              <a:buFont typeface="Arial"/>
              <a:buNone/>
            </a:pPr>
            <a:r>
              <a:rPr lang="en-US" sz="2400" b="1" i="0" u="none" strike="noStrike" cap="none" dirty="0" err="1">
                <a:solidFill>
                  <a:srgbClr val="000000"/>
                </a:solidFill>
                <a:latin typeface="+mj-lt"/>
                <a:ea typeface="Calibri"/>
                <a:cs typeface="Calibri"/>
                <a:sym typeface="Calibri"/>
              </a:rPr>
              <a:t>marisa.vandyke@waterboards.ca.gov</a:t>
            </a:r>
            <a:endParaRPr sz="2400" dirty="0">
              <a:latin typeface="+mj-lt"/>
            </a:endParaRPr>
          </a:p>
          <a:p>
            <a:pPr marL="342900" marR="0" lvl="0" indent="-215900" algn="ctr" rtl="0">
              <a:spcBef>
                <a:spcPts val="400"/>
              </a:spcBef>
              <a:spcAft>
                <a:spcPts val="0"/>
              </a:spcAft>
              <a:buClr>
                <a:schemeClr val="dk1"/>
              </a:buClr>
              <a:buSzPts val="2000"/>
              <a:buFont typeface="Arial"/>
              <a:buNone/>
            </a:pPr>
            <a:endParaRPr sz="2400" b="1" i="0" u="none" strike="noStrike" cap="none" dirty="0">
              <a:solidFill>
                <a:srgbClr val="000000"/>
              </a:solidFill>
              <a:latin typeface="+mj-lt"/>
              <a:ea typeface="Calibri"/>
              <a:cs typeface="Calibri"/>
              <a:sym typeface="Calibri"/>
            </a:endParaRPr>
          </a:p>
        </p:txBody>
      </p:sp>
      <p:grpSp>
        <p:nvGrpSpPr>
          <p:cNvPr id="2" name="Group 1">
            <a:extLst>
              <a:ext uri="{FF2B5EF4-FFF2-40B4-BE49-F238E27FC236}">
                <a16:creationId xmlns:a16="http://schemas.microsoft.com/office/drawing/2014/main" id="{E464779C-1524-4AFE-9731-2D6591CCB312}"/>
              </a:ext>
            </a:extLst>
          </p:cNvPr>
          <p:cNvGrpSpPr/>
          <p:nvPr/>
        </p:nvGrpSpPr>
        <p:grpSpPr>
          <a:xfrm>
            <a:off x="1" y="5004679"/>
            <a:ext cx="12192000" cy="1853321"/>
            <a:chOff x="2204726" y="4941059"/>
            <a:chExt cx="8134072" cy="1236470"/>
          </a:xfrm>
        </p:grpSpPr>
        <p:pic>
          <p:nvPicPr>
            <p:cNvPr id="519" name="Shape 519" descr="Algae_swimmer_close_082607_tbd.jpg">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04726" y="4941061"/>
              <a:ext cx="2395650" cy="1236468"/>
            </a:xfrm>
            <a:prstGeom prst="rect">
              <a:avLst/>
            </a:prstGeom>
            <a:noFill/>
            <a:ln>
              <a:noFill/>
            </a:ln>
          </p:spPr>
        </p:pic>
        <p:pic>
          <p:nvPicPr>
            <p:cNvPr id="520" name="Shape 520" descr="P1020007.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747065" y="4941063"/>
              <a:ext cx="1591733" cy="1236464"/>
            </a:xfrm>
            <a:prstGeom prst="rect">
              <a:avLst/>
            </a:prstGeom>
            <a:noFill/>
            <a:ln>
              <a:noFill/>
            </a:ln>
          </p:spPr>
        </p:pic>
        <p:pic>
          <p:nvPicPr>
            <p:cNvPr id="521" name="Shape 521"/>
            <p:cNvPicPr preferRelativeResize="0"/>
            <p:nvPr/>
          </p:nvPicPr>
          <p:blipFill rotWithShape="1">
            <a:blip r:embed="rId6">
              <a:alphaModFix/>
            </a:blip>
            <a:srcRect/>
            <a:stretch/>
          </p:blipFill>
          <p:spPr>
            <a:xfrm>
              <a:off x="3774404" y="4941065"/>
              <a:ext cx="1648619" cy="1236464"/>
            </a:xfrm>
            <a:prstGeom prst="rect">
              <a:avLst/>
            </a:prstGeom>
            <a:noFill/>
            <a:ln>
              <a:noFill/>
            </a:ln>
          </p:spPr>
        </p:pic>
        <p:pic>
          <p:nvPicPr>
            <p:cNvPr id="522" name="Shape 522"/>
            <p:cNvPicPr preferRelativeResize="0"/>
            <p:nvPr/>
          </p:nvPicPr>
          <p:blipFill rotWithShape="1">
            <a:blip r:embed="rId7">
              <a:alphaModFix/>
            </a:blip>
            <a:srcRect/>
            <a:stretch/>
          </p:blipFill>
          <p:spPr>
            <a:xfrm>
              <a:off x="5423023" y="4941061"/>
              <a:ext cx="1574398" cy="1236466"/>
            </a:xfrm>
            <a:prstGeom prst="rect">
              <a:avLst/>
            </a:prstGeom>
            <a:noFill/>
            <a:ln>
              <a:noFill/>
            </a:ln>
          </p:spPr>
        </p:pic>
        <p:pic>
          <p:nvPicPr>
            <p:cNvPr id="523" name="Shape 523"/>
            <p:cNvPicPr preferRelativeResize="0"/>
            <p:nvPr/>
          </p:nvPicPr>
          <p:blipFill rotWithShape="1">
            <a:blip r:embed="rId8">
              <a:alphaModFix/>
            </a:blip>
            <a:srcRect/>
            <a:stretch/>
          </p:blipFill>
          <p:spPr>
            <a:xfrm>
              <a:off x="6992701" y="4941059"/>
              <a:ext cx="1754364" cy="123646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Shape 212">
            <a:extLst>
              <a:ext uri="{FF2B5EF4-FFF2-40B4-BE49-F238E27FC236}">
                <a16:creationId xmlns:a16="http://schemas.microsoft.com/office/drawing/2014/main" id="{54DA960E-2EF2-4EC1-9BCA-388892C222CC}"/>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CA FHABs Portal</a:t>
            </a:r>
          </a:p>
        </p:txBody>
      </p:sp>
      <p:sp>
        <p:nvSpPr>
          <p:cNvPr id="12" name="Rectangle 11">
            <a:extLst>
              <a:ext uri="{FF2B5EF4-FFF2-40B4-BE49-F238E27FC236}">
                <a16:creationId xmlns:a16="http://schemas.microsoft.com/office/drawing/2014/main" id="{83DFB2FB-5FFF-4FC7-BBCF-EF2E2C9C123B}"/>
              </a:ext>
            </a:extLst>
          </p:cNvPr>
          <p:cNvSpPr/>
          <p:nvPr/>
        </p:nvSpPr>
        <p:spPr>
          <a:xfrm>
            <a:off x="4860561" y="258814"/>
            <a:ext cx="5352747" cy="400110"/>
          </a:xfrm>
          <a:prstGeom prst="rect">
            <a:avLst/>
          </a:prstGeom>
        </p:spPr>
        <p:txBody>
          <a:bodyPr wrap="none">
            <a:spAutoFit/>
          </a:bodyPr>
          <a:lstStyle/>
          <a:p>
            <a:r>
              <a:rPr lang="en-US" sz="2000" dirty="0"/>
              <a:t>https://mywaterquality.ca.gov/habs/index.html</a:t>
            </a:r>
          </a:p>
        </p:txBody>
      </p:sp>
      <p:pic>
        <p:nvPicPr>
          <p:cNvPr id="2" name="Picture 1">
            <a:extLst>
              <a:ext uri="{FF2B5EF4-FFF2-40B4-BE49-F238E27FC236}">
                <a16:creationId xmlns:a16="http://schemas.microsoft.com/office/drawing/2014/main" id="{841C6E86-EC21-4691-85CA-D31325C9BD4D}"/>
              </a:ext>
            </a:extLst>
          </p:cNvPr>
          <p:cNvPicPr>
            <a:picLocks noChangeAspect="1"/>
          </p:cNvPicPr>
          <p:nvPr/>
        </p:nvPicPr>
        <p:blipFill>
          <a:blip r:embed="rId3"/>
          <a:stretch>
            <a:fillRect/>
          </a:stretch>
        </p:blipFill>
        <p:spPr>
          <a:xfrm>
            <a:off x="942275" y="770028"/>
            <a:ext cx="10317580" cy="7236357"/>
          </a:xfrm>
          <a:prstGeom prst="rect">
            <a:avLst/>
          </a:prstGeom>
        </p:spPr>
      </p:pic>
      <p:cxnSp>
        <p:nvCxnSpPr>
          <p:cNvPr id="17" name="Straight Arrow Connector 16">
            <a:extLst>
              <a:ext uri="{FF2B5EF4-FFF2-40B4-BE49-F238E27FC236}">
                <a16:creationId xmlns:a16="http://schemas.microsoft.com/office/drawing/2014/main" id="{067834EB-E1B3-42E1-8CE6-1DED504D48DA}"/>
              </a:ext>
            </a:extLst>
          </p:cNvPr>
          <p:cNvCxnSpPr>
            <a:cxnSpLocks/>
          </p:cNvCxnSpPr>
          <p:nvPr/>
        </p:nvCxnSpPr>
        <p:spPr>
          <a:xfrm>
            <a:off x="9345275" y="1750552"/>
            <a:ext cx="705852" cy="297"/>
          </a:xfrm>
          <a:prstGeom prst="straightConnector1">
            <a:avLst/>
          </a:prstGeom>
          <a:ln w="666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A83B99-C5E3-4085-A8FC-AC7CF2EBB80E}"/>
              </a:ext>
            </a:extLst>
          </p:cNvPr>
          <p:cNvCxnSpPr>
            <a:cxnSpLocks/>
          </p:cNvCxnSpPr>
          <p:nvPr/>
        </p:nvCxnSpPr>
        <p:spPr>
          <a:xfrm>
            <a:off x="10667149" y="2337216"/>
            <a:ext cx="705852" cy="297"/>
          </a:xfrm>
          <a:prstGeom prst="straightConnector1">
            <a:avLst/>
          </a:prstGeom>
          <a:ln w="666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64133F-72B5-4EB0-8B42-0EA43D63E8F4}"/>
              </a:ext>
            </a:extLst>
          </p:cNvPr>
          <p:cNvCxnSpPr>
            <a:cxnSpLocks/>
          </p:cNvCxnSpPr>
          <p:nvPr/>
        </p:nvCxnSpPr>
        <p:spPr>
          <a:xfrm>
            <a:off x="4889447" y="3994700"/>
            <a:ext cx="705852" cy="297"/>
          </a:xfrm>
          <a:prstGeom prst="straightConnector1">
            <a:avLst/>
          </a:prstGeom>
          <a:ln w="666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93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Satellite monitoring</a:t>
            </a:r>
          </a:p>
        </p:txBody>
      </p:sp>
      <p:sp>
        <p:nvSpPr>
          <p:cNvPr id="3" name="Google Shape;107;p15">
            <a:extLst>
              <a:ext uri="{FF2B5EF4-FFF2-40B4-BE49-F238E27FC236}">
                <a16:creationId xmlns:a16="http://schemas.microsoft.com/office/drawing/2014/main" id="{B044D169-EDA9-40B8-BC25-90C56B4FB5BF}"/>
              </a:ext>
            </a:extLst>
          </p:cNvPr>
          <p:cNvSpPr txBox="1">
            <a:spLocks noGrp="1"/>
          </p:cNvSpPr>
          <p:nvPr>
            <p:ph type="body" idx="1"/>
          </p:nvPr>
        </p:nvSpPr>
        <p:spPr>
          <a:xfrm>
            <a:off x="609600" y="1143000"/>
            <a:ext cx="10515600" cy="4351338"/>
          </a:xfrm>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buFont typeface="Arial" panose="020B0604020202020204" pitchFamily="34" charset="0"/>
              <a:buChar char="–"/>
            </a:pPr>
            <a:r>
              <a:rPr lang="en-US" sz="2200" i="0" u="none" strike="noStrike" cap="none" dirty="0">
                <a:solidFill>
                  <a:schemeClr val="dk1"/>
                </a:solidFill>
                <a:latin typeface="+mj-lt"/>
                <a:ea typeface="Calibri"/>
                <a:cs typeface="Calibri"/>
                <a:sym typeface="Calibri"/>
              </a:rPr>
              <a:t>Developed infrastructure for processing satellite imagery from NOAA</a:t>
            </a:r>
          </a:p>
          <a:p>
            <a:pPr marL="342900" indent="-342900">
              <a:spcBef>
                <a:spcPts val="0"/>
              </a:spcBef>
              <a:buSzPct val="100000"/>
              <a:buFont typeface="Arial" panose="020B0604020202020204" pitchFamily="34" charset="0"/>
              <a:buChar char="–"/>
            </a:pPr>
            <a:r>
              <a:rPr lang="en-US" sz="2200" dirty="0">
                <a:latin typeface="+mj-lt"/>
              </a:rPr>
              <a:t>Track FHABs on ~250 waterbodies &gt;~0.6 mi</a:t>
            </a:r>
            <a:r>
              <a:rPr lang="en-US" sz="2200" baseline="30000" dirty="0">
                <a:latin typeface="+mj-lt"/>
              </a:rPr>
              <a:t>2</a:t>
            </a:r>
            <a:r>
              <a:rPr lang="en-US" sz="2200" dirty="0">
                <a:latin typeface="+mj-lt"/>
              </a:rPr>
              <a:t> area across the state</a:t>
            </a:r>
          </a:p>
          <a:p>
            <a:pPr marL="342900" indent="-342900">
              <a:spcBef>
                <a:spcPts val="0"/>
              </a:spcBef>
              <a:buSzPct val="100000"/>
              <a:buFont typeface="Arial" panose="020B0604020202020204" pitchFamily="34" charset="0"/>
              <a:buChar char="–"/>
            </a:pPr>
            <a:r>
              <a:rPr lang="en-US" sz="2200" dirty="0">
                <a:latin typeface="+mj-lt"/>
              </a:rPr>
              <a:t>Created website for visualizing and downloading satellite data</a:t>
            </a:r>
            <a:r>
              <a:rPr lang="en-US" sz="2200" i="0" u="none" strike="noStrike" cap="none" dirty="0">
                <a:solidFill>
                  <a:schemeClr val="dk1"/>
                </a:solidFill>
                <a:latin typeface="+mj-lt"/>
                <a:ea typeface="Calibri"/>
                <a:cs typeface="Calibri"/>
                <a:sym typeface="Calibri"/>
              </a:rPr>
              <a:t> </a:t>
            </a:r>
          </a:p>
          <a:p>
            <a:pPr marL="342900" indent="-342900">
              <a:spcBef>
                <a:spcPts val="0"/>
              </a:spcBef>
              <a:buSzPct val="100000"/>
              <a:buFont typeface="Arial" panose="020B0604020202020204" pitchFamily="34" charset="0"/>
              <a:buChar char="–"/>
            </a:pPr>
            <a:r>
              <a:rPr lang="en-US" sz="2200" dirty="0">
                <a:latin typeface="+mj-lt"/>
              </a:rPr>
              <a:t>Contracted with San Francisco Estuary Institute (SFEI)</a:t>
            </a:r>
            <a:endParaRPr sz="2200" i="0" u="none" strike="noStrike" cap="none" dirty="0">
              <a:solidFill>
                <a:schemeClr val="dk1"/>
              </a:solidFill>
              <a:latin typeface="+mj-lt"/>
              <a:ea typeface="Calibri"/>
              <a:cs typeface="Calibri"/>
              <a:sym typeface="Calibri"/>
            </a:endParaRPr>
          </a:p>
          <a:p>
            <a:pPr marL="228600" marR="0" lvl="0" indent="-50800" algn="l" rtl="0">
              <a:lnSpc>
                <a:spcPct val="8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8CEBAF1-8ED3-4D60-8325-58C574E94813}"/>
              </a:ext>
            </a:extLst>
          </p:cNvPr>
          <p:cNvPicPr>
            <a:picLocks noChangeAspect="1"/>
          </p:cNvPicPr>
          <p:nvPr/>
        </p:nvPicPr>
        <p:blipFill>
          <a:blip r:embed="rId3"/>
          <a:stretch>
            <a:fillRect/>
          </a:stretch>
        </p:blipFill>
        <p:spPr>
          <a:xfrm>
            <a:off x="2291575" y="2642410"/>
            <a:ext cx="7608849" cy="4213921"/>
          </a:xfrm>
          <a:prstGeom prst="rect">
            <a:avLst/>
          </a:prstGeom>
        </p:spPr>
      </p:pic>
    </p:spTree>
    <p:extLst>
      <p:ext uri="{BB962C8B-B14F-4D97-AF65-F5344CB8AC3E}">
        <p14:creationId xmlns:p14="http://schemas.microsoft.com/office/powerpoint/2010/main" val="142680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Shape 27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1999" y="2584690"/>
            <a:ext cx="4215794" cy="4173515"/>
          </a:xfrm>
          <a:prstGeom prst="rect">
            <a:avLst/>
          </a:prstGeom>
          <a:noFill/>
          <a:ln>
            <a:solidFill>
              <a:schemeClr val="tx1"/>
            </a:solidFill>
          </a:ln>
        </p:spPr>
      </p:pic>
      <p:grpSp>
        <p:nvGrpSpPr>
          <p:cNvPr id="11" name="Group 10">
            <a:extLst>
              <a:ext uri="{FF2B5EF4-FFF2-40B4-BE49-F238E27FC236}">
                <a16:creationId xmlns:a16="http://schemas.microsoft.com/office/drawing/2014/main" id="{47097ECE-1B66-442E-A950-5428015981F8}"/>
              </a:ext>
            </a:extLst>
          </p:cNvPr>
          <p:cNvGrpSpPr/>
          <p:nvPr/>
        </p:nvGrpSpPr>
        <p:grpSpPr>
          <a:xfrm>
            <a:off x="5322828" y="2933859"/>
            <a:ext cx="3064042" cy="3824346"/>
            <a:chOff x="7480949" y="1258949"/>
            <a:chExt cx="4133511" cy="5159191"/>
          </a:xfrm>
        </p:grpSpPr>
        <p:pic>
          <p:nvPicPr>
            <p:cNvPr id="277" name="Shape 27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80949" y="4827990"/>
              <a:ext cx="1968138" cy="1590150"/>
            </a:xfrm>
            <a:prstGeom prst="rect">
              <a:avLst/>
            </a:prstGeom>
            <a:noFill/>
            <a:ln w="19050" cap="flat" cmpd="sng">
              <a:solidFill>
                <a:schemeClr val="lt1"/>
              </a:solidFill>
              <a:prstDash val="solid"/>
              <a:round/>
              <a:headEnd type="none" w="sm" len="sm"/>
              <a:tailEnd type="none" w="sm" len="sm"/>
            </a:ln>
          </p:spPr>
        </p:pic>
        <p:grpSp>
          <p:nvGrpSpPr>
            <p:cNvPr id="10" name="Group 9">
              <a:extLst>
                <a:ext uri="{FF2B5EF4-FFF2-40B4-BE49-F238E27FC236}">
                  <a16:creationId xmlns:a16="http://schemas.microsoft.com/office/drawing/2014/main" id="{EAAECF37-8DA4-414C-862D-CBEC82B127F7}"/>
                </a:ext>
              </a:extLst>
            </p:cNvPr>
            <p:cNvGrpSpPr/>
            <p:nvPr/>
          </p:nvGrpSpPr>
          <p:grpSpPr>
            <a:xfrm>
              <a:off x="7480949" y="1258949"/>
              <a:ext cx="4133511" cy="4364116"/>
              <a:chOff x="7480949" y="1258949"/>
              <a:chExt cx="4133511" cy="4364116"/>
            </a:xfrm>
          </p:grpSpPr>
          <p:pic>
            <p:nvPicPr>
              <p:cNvPr id="273" name="Shape 27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480949" y="1258949"/>
                <a:ext cx="1968138" cy="1568195"/>
              </a:xfrm>
              <a:prstGeom prst="rect">
                <a:avLst/>
              </a:prstGeom>
              <a:noFill/>
              <a:ln w="28575" cap="flat" cmpd="sng">
                <a:solidFill>
                  <a:schemeClr val="lt1"/>
                </a:solidFill>
                <a:prstDash val="solid"/>
                <a:round/>
                <a:headEnd type="none" w="sm" len="sm"/>
                <a:tailEnd type="none" w="sm" len="sm"/>
              </a:ln>
            </p:spPr>
          </p:pic>
          <p:pic>
            <p:nvPicPr>
              <p:cNvPr id="276" name="Shape 27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480949" y="3026461"/>
                <a:ext cx="1968138" cy="1573987"/>
              </a:xfrm>
              <a:prstGeom prst="rect">
                <a:avLst/>
              </a:prstGeom>
              <a:noFill/>
              <a:ln w="19050" cap="flat" cmpd="sng">
                <a:solidFill>
                  <a:schemeClr val="lt1"/>
                </a:solidFill>
                <a:prstDash val="solid"/>
                <a:round/>
                <a:headEnd type="none" w="sm" len="sm"/>
                <a:tailEnd type="none" w="sm" len="sm"/>
              </a:ln>
            </p:spPr>
          </p:pic>
          <p:sp>
            <p:nvSpPr>
              <p:cNvPr id="278" name="Shape 278"/>
              <p:cNvSpPr txBox="1"/>
              <p:nvPr/>
            </p:nvSpPr>
            <p:spPr>
              <a:xfrm>
                <a:off x="10379806" y="1612096"/>
                <a:ext cx="1164000" cy="861900"/>
              </a:xfrm>
              <a:prstGeom prst="rect">
                <a:avLst/>
              </a:prstGeom>
              <a:solidFill>
                <a:schemeClr val="lt1"/>
              </a:solidFill>
              <a:ln w="57150" cap="flat" cmpd="sng">
                <a:solidFill>
                  <a:srgbClr val="FFFF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mj-lt"/>
                    <a:ea typeface="Calibri"/>
                    <a:cs typeface="Calibri"/>
                    <a:sym typeface="Calibri"/>
                  </a:rPr>
                  <a:t>92</a:t>
                </a:r>
                <a:endParaRPr sz="2400" b="1" dirty="0">
                  <a:solidFill>
                    <a:schemeClr val="dk1"/>
                  </a:solidFill>
                  <a:latin typeface="+mj-lt"/>
                  <a:ea typeface="Calibri"/>
                  <a:cs typeface="Calibri"/>
                  <a:sym typeface="Calibri"/>
                </a:endParaRPr>
              </a:p>
            </p:txBody>
          </p:sp>
          <p:sp>
            <p:nvSpPr>
              <p:cNvPr id="279" name="Shape 279"/>
              <p:cNvSpPr txBox="1"/>
              <p:nvPr/>
            </p:nvSpPr>
            <p:spPr>
              <a:xfrm>
                <a:off x="10450460" y="4283269"/>
                <a:ext cx="1164000" cy="861900"/>
              </a:xfrm>
              <a:prstGeom prst="rect">
                <a:avLst/>
              </a:prstGeom>
              <a:solidFill>
                <a:schemeClr val="lt1"/>
              </a:solidFill>
              <a:ln w="5715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mj-lt"/>
                    <a:ea typeface="Calibri"/>
                    <a:cs typeface="Calibri"/>
                    <a:sym typeface="Calibri"/>
                  </a:rPr>
                  <a:t>53</a:t>
                </a:r>
                <a:endParaRPr sz="2400" b="1" dirty="0">
                  <a:solidFill>
                    <a:schemeClr val="dk1"/>
                  </a:solidFill>
                  <a:latin typeface="+mj-lt"/>
                  <a:ea typeface="Calibri"/>
                  <a:cs typeface="Calibri"/>
                  <a:sym typeface="Calibri"/>
                </a:endParaRPr>
              </a:p>
            </p:txBody>
          </p:sp>
          <p:cxnSp>
            <p:nvCxnSpPr>
              <p:cNvPr id="281" name="Shape 281"/>
              <p:cNvCxnSpPr/>
              <p:nvPr/>
            </p:nvCxnSpPr>
            <p:spPr>
              <a:xfrm>
                <a:off x="9584674" y="3933022"/>
                <a:ext cx="594900" cy="342900"/>
              </a:xfrm>
              <a:prstGeom prst="straightConnector1">
                <a:avLst/>
              </a:prstGeom>
              <a:noFill/>
              <a:ln w="63500" cap="flat" cmpd="sng">
                <a:solidFill>
                  <a:schemeClr val="lt1"/>
                </a:solidFill>
                <a:prstDash val="solid"/>
                <a:miter lim="800000"/>
                <a:headEnd type="none" w="sm" len="sm"/>
                <a:tailEnd type="stealth" w="med" len="med"/>
              </a:ln>
            </p:spPr>
          </p:cxnSp>
          <p:cxnSp>
            <p:nvCxnSpPr>
              <p:cNvPr id="282" name="Shape 282"/>
              <p:cNvCxnSpPr/>
              <p:nvPr/>
            </p:nvCxnSpPr>
            <p:spPr>
              <a:xfrm rot="10800000" flipH="1">
                <a:off x="9652691" y="4993346"/>
                <a:ext cx="594900" cy="309600"/>
              </a:xfrm>
              <a:prstGeom prst="straightConnector1">
                <a:avLst/>
              </a:prstGeom>
              <a:noFill/>
              <a:ln w="63500" cap="flat" cmpd="sng">
                <a:solidFill>
                  <a:schemeClr val="lt1"/>
                </a:solidFill>
                <a:prstDash val="solid"/>
                <a:miter lim="800000"/>
                <a:headEnd type="none" w="sm" len="sm"/>
                <a:tailEnd type="stealth" w="med" len="med"/>
              </a:ln>
            </p:spPr>
          </p:cxnSp>
          <p:cxnSp>
            <p:nvCxnSpPr>
              <p:cNvPr id="283" name="Shape 283"/>
              <p:cNvCxnSpPr/>
              <p:nvPr/>
            </p:nvCxnSpPr>
            <p:spPr>
              <a:xfrm>
                <a:off x="9573657" y="2043047"/>
                <a:ext cx="659100" cy="0"/>
              </a:xfrm>
              <a:prstGeom prst="straightConnector1">
                <a:avLst/>
              </a:prstGeom>
              <a:noFill/>
              <a:ln w="63500" cap="flat" cmpd="sng">
                <a:solidFill>
                  <a:schemeClr val="lt1"/>
                </a:solidFill>
                <a:prstDash val="solid"/>
                <a:miter lim="800000"/>
                <a:headEnd type="none" w="sm" len="sm"/>
                <a:tailEnd type="stealth" w="med" len="med"/>
              </a:ln>
            </p:spPr>
          </p:cxnSp>
          <p:cxnSp>
            <p:nvCxnSpPr>
              <p:cNvPr id="14" name="Shape 283">
                <a:extLst>
                  <a:ext uri="{FF2B5EF4-FFF2-40B4-BE49-F238E27FC236}">
                    <a16:creationId xmlns:a16="http://schemas.microsoft.com/office/drawing/2014/main" id="{2EAB5F4A-F38C-46A1-8C89-03120B661A00}"/>
                  </a:ext>
                </a:extLst>
              </p:cNvPr>
              <p:cNvCxnSpPr>
                <a:cxnSpLocks/>
                <a:stCxn id="277" idx="3"/>
                <a:endCxn id="279" idx="1"/>
              </p:cNvCxnSpPr>
              <p:nvPr/>
            </p:nvCxnSpPr>
            <p:spPr>
              <a:xfrm flipV="1">
                <a:off x="9449087" y="4714219"/>
                <a:ext cx="1001373" cy="908846"/>
              </a:xfrm>
              <a:prstGeom prst="straightConnector1">
                <a:avLst/>
              </a:prstGeom>
              <a:noFill/>
              <a:ln w="63500" cap="flat" cmpd="sng">
                <a:solidFill>
                  <a:schemeClr val="tx1"/>
                </a:solidFill>
                <a:prstDash val="solid"/>
                <a:miter lim="800000"/>
                <a:headEnd type="none" w="sm" len="sm"/>
                <a:tailEnd type="stealth" w="med" len="med"/>
              </a:ln>
            </p:spPr>
          </p:cxnSp>
          <p:cxnSp>
            <p:nvCxnSpPr>
              <p:cNvPr id="15" name="Shape 283">
                <a:extLst>
                  <a:ext uri="{FF2B5EF4-FFF2-40B4-BE49-F238E27FC236}">
                    <a16:creationId xmlns:a16="http://schemas.microsoft.com/office/drawing/2014/main" id="{3B6C1F73-6F96-4555-A895-659D4A958623}"/>
                  </a:ext>
                </a:extLst>
              </p:cNvPr>
              <p:cNvCxnSpPr>
                <a:cxnSpLocks/>
                <a:stCxn id="273" idx="3"/>
                <a:endCxn id="278" idx="1"/>
              </p:cNvCxnSpPr>
              <p:nvPr/>
            </p:nvCxnSpPr>
            <p:spPr>
              <a:xfrm flipV="1">
                <a:off x="9449087" y="2043046"/>
                <a:ext cx="930719" cy="1"/>
              </a:xfrm>
              <a:prstGeom prst="straightConnector1">
                <a:avLst/>
              </a:prstGeom>
              <a:noFill/>
              <a:ln w="63500" cap="flat" cmpd="sng">
                <a:solidFill>
                  <a:schemeClr val="tx1"/>
                </a:solidFill>
                <a:prstDash val="solid"/>
                <a:miter lim="800000"/>
                <a:headEnd type="none" w="sm" len="sm"/>
                <a:tailEnd type="stealth" w="med" len="med"/>
              </a:ln>
            </p:spPr>
          </p:cxnSp>
          <p:cxnSp>
            <p:nvCxnSpPr>
              <p:cNvPr id="16" name="Shape 283">
                <a:extLst>
                  <a:ext uri="{FF2B5EF4-FFF2-40B4-BE49-F238E27FC236}">
                    <a16:creationId xmlns:a16="http://schemas.microsoft.com/office/drawing/2014/main" id="{9CDCFC77-E59D-4100-9F39-9C56E5B61452}"/>
                  </a:ext>
                </a:extLst>
              </p:cNvPr>
              <p:cNvCxnSpPr>
                <a:cxnSpLocks/>
                <a:stCxn id="276" idx="3"/>
                <a:endCxn id="279" idx="1"/>
              </p:cNvCxnSpPr>
              <p:nvPr/>
            </p:nvCxnSpPr>
            <p:spPr>
              <a:xfrm>
                <a:off x="9449087" y="3813455"/>
                <a:ext cx="1001373" cy="900764"/>
              </a:xfrm>
              <a:prstGeom prst="straightConnector1">
                <a:avLst/>
              </a:prstGeom>
              <a:noFill/>
              <a:ln w="63500" cap="flat" cmpd="sng">
                <a:solidFill>
                  <a:schemeClr val="tx1"/>
                </a:solidFill>
                <a:prstDash val="solid"/>
                <a:miter lim="800000"/>
                <a:headEnd type="none" w="sm" len="sm"/>
                <a:tailEnd type="stealth" w="med" len="med"/>
              </a:ln>
            </p:spPr>
          </p:cxnSp>
        </p:grpSp>
      </p:grpSp>
      <p:sp>
        <p:nvSpPr>
          <p:cNvPr id="23" name="Shape 212">
            <a:extLst>
              <a:ext uri="{FF2B5EF4-FFF2-40B4-BE49-F238E27FC236}">
                <a16:creationId xmlns:a16="http://schemas.microsoft.com/office/drawing/2014/main" id="{A0BD4AE0-9DAC-4D79-B866-B1A55E3C3C07}"/>
              </a:ext>
            </a:extLst>
          </p:cNvPr>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Questrial"/>
              <a:buNone/>
            </a:pPr>
            <a:r>
              <a:rPr lang="en-US" sz="3600" b="1" i="0" u="none" strike="noStrike" cap="none" dirty="0">
                <a:solidFill>
                  <a:schemeClr val="dk1"/>
                </a:solidFill>
                <a:latin typeface="+mj-lt"/>
                <a:ea typeface="Questrial"/>
                <a:cs typeface="Questrial"/>
                <a:sym typeface="Questrial"/>
              </a:rPr>
              <a:t>	FHAB events in California</a:t>
            </a:r>
            <a:endParaRPr sz="3600" b="1" i="0" u="none" strike="noStrike" cap="none" dirty="0">
              <a:solidFill>
                <a:schemeClr val="dk1"/>
              </a:solidFill>
              <a:latin typeface="+mj-lt"/>
              <a:ea typeface="Questrial"/>
              <a:cs typeface="Questrial"/>
              <a:sym typeface="Questrial"/>
            </a:endParaRPr>
          </a:p>
        </p:txBody>
      </p:sp>
      <p:graphicFrame>
        <p:nvGraphicFramePr>
          <p:cNvPr id="9" name="Table 8">
            <a:extLst>
              <a:ext uri="{FF2B5EF4-FFF2-40B4-BE49-F238E27FC236}">
                <a16:creationId xmlns:a16="http://schemas.microsoft.com/office/drawing/2014/main" id="{97E1C5C2-9C89-46A2-9946-FC6FDDAB5830}"/>
              </a:ext>
            </a:extLst>
          </p:cNvPr>
          <p:cNvGraphicFramePr>
            <a:graphicFrameLocks noGrp="1"/>
          </p:cNvGraphicFramePr>
          <p:nvPr>
            <p:extLst>
              <p:ext uri="{D42A27DB-BD31-4B8C-83A1-F6EECF244321}">
                <p14:modId xmlns:p14="http://schemas.microsoft.com/office/powerpoint/2010/main" val="923664402"/>
              </p:ext>
            </p:extLst>
          </p:nvPr>
        </p:nvGraphicFramePr>
        <p:xfrm>
          <a:off x="609600" y="1179830"/>
          <a:ext cx="9426456" cy="1280160"/>
        </p:xfrm>
        <a:graphic>
          <a:graphicData uri="http://schemas.openxmlformats.org/drawingml/2006/table">
            <a:tbl>
              <a:tblPr firstRow="1" bandRow="1">
                <a:tableStyleId>{7E9639D4-E3E2-4D34-9284-5A2195B3D0D7}</a:tableStyleId>
              </a:tblPr>
              <a:tblGrid>
                <a:gridCol w="2356614">
                  <a:extLst>
                    <a:ext uri="{9D8B030D-6E8A-4147-A177-3AD203B41FA5}">
                      <a16:colId xmlns:a16="http://schemas.microsoft.com/office/drawing/2014/main" val="919650323"/>
                    </a:ext>
                  </a:extLst>
                </a:gridCol>
                <a:gridCol w="2356614">
                  <a:extLst>
                    <a:ext uri="{9D8B030D-6E8A-4147-A177-3AD203B41FA5}">
                      <a16:colId xmlns:a16="http://schemas.microsoft.com/office/drawing/2014/main" val="1704353855"/>
                    </a:ext>
                  </a:extLst>
                </a:gridCol>
                <a:gridCol w="2356614">
                  <a:extLst>
                    <a:ext uri="{9D8B030D-6E8A-4147-A177-3AD203B41FA5}">
                      <a16:colId xmlns:a16="http://schemas.microsoft.com/office/drawing/2014/main" val="3354143627"/>
                    </a:ext>
                  </a:extLst>
                </a:gridCol>
                <a:gridCol w="2356614">
                  <a:extLst>
                    <a:ext uri="{9D8B030D-6E8A-4147-A177-3AD203B41FA5}">
                      <a16:colId xmlns:a16="http://schemas.microsoft.com/office/drawing/2014/main" val="940532167"/>
                    </a:ext>
                  </a:extLst>
                </a:gridCol>
              </a:tblGrid>
              <a:tr h="370840">
                <a:tc>
                  <a:txBody>
                    <a:bodyPr/>
                    <a:lstStyle/>
                    <a:p>
                      <a:endParaRPr lang="en-US" sz="2200" dirty="0"/>
                    </a:p>
                  </a:txBody>
                  <a:tcPr/>
                </a:tc>
                <a:tc>
                  <a:txBody>
                    <a:bodyPr/>
                    <a:lstStyle/>
                    <a:p>
                      <a:pPr algn="ctr"/>
                      <a:r>
                        <a:rPr lang="en-US" sz="2200" dirty="0"/>
                        <a:t>2016</a:t>
                      </a:r>
                    </a:p>
                  </a:txBody>
                  <a:tcPr/>
                </a:tc>
                <a:tc>
                  <a:txBody>
                    <a:bodyPr/>
                    <a:lstStyle/>
                    <a:p>
                      <a:pPr algn="ctr"/>
                      <a:r>
                        <a:rPr lang="en-US" sz="2200" dirty="0"/>
                        <a:t>2017</a:t>
                      </a:r>
                    </a:p>
                  </a:txBody>
                  <a:tcPr/>
                </a:tc>
                <a:tc>
                  <a:txBody>
                    <a:bodyPr/>
                    <a:lstStyle/>
                    <a:p>
                      <a:pPr algn="ctr"/>
                      <a:r>
                        <a:rPr lang="en-US" sz="2200" dirty="0"/>
                        <a:t>2018</a:t>
                      </a:r>
                    </a:p>
                  </a:txBody>
                  <a:tcPr/>
                </a:tc>
                <a:extLst>
                  <a:ext uri="{0D108BD9-81ED-4DB2-BD59-A6C34878D82A}">
                    <a16:rowId xmlns:a16="http://schemas.microsoft.com/office/drawing/2014/main" val="333396701"/>
                  </a:ext>
                </a:extLst>
              </a:tr>
              <a:tr h="370840">
                <a:tc>
                  <a:txBody>
                    <a:bodyPr/>
                    <a:lstStyle/>
                    <a:p>
                      <a:r>
                        <a:rPr lang="en-US" sz="2200" dirty="0"/>
                        <a:t>Total reports</a:t>
                      </a:r>
                    </a:p>
                  </a:txBody>
                  <a:tcPr/>
                </a:tc>
                <a:tc>
                  <a:txBody>
                    <a:bodyPr/>
                    <a:lstStyle/>
                    <a:p>
                      <a:pPr algn="ctr"/>
                      <a:r>
                        <a:rPr lang="en-US" sz="2200" dirty="0"/>
                        <a:t>91</a:t>
                      </a:r>
                    </a:p>
                  </a:txBody>
                  <a:tcPr/>
                </a:tc>
                <a:tc>
                  <a:txBody>
                    <a:bodyPr/>
                    <a:lstStyle/>
                    <a:p>
                      <a:pPr algn="ctr"/>
                      <a:r>
                        <a:rPr lang="en-US" sz="2200" dirty="0"/>
                        <a:t>181</a:t>
                      </a:r>
                    </a:p>
                  </a:txBody>
                  <a:tcPr/>
                </a:tc>
                <a:tc>
                  <a:txBody>
                    <a:bodyPr/>
                    <a:lstStyle/>
                    <a:p>
                      <a:pPr algn="ctr"/>
                      <a:r>
                        <a:rPr lang="en-US" sz="2200" dirty="0"/>
                        <a:t>190</a:t>
                      </a:r>
                    </a:p>
                  </a:txBody>
                  <a:tcPr/>
                </a:tc>
                <a:extLst>
                  <a:ext uri="{0D108BD9-81ED-4DB2-BD59-A6C34878D82A}">
                    <a16:rowId xmlns:a16="http://schemas.microsoft.com/office/drawing/2014/main" val="103528093"/>
                  </a:ext>
                </a:extLst>
              </a:tr>
              <a:tr h="370840">
                <a:tc>
                  <a:txBody>
                    <a:bodyPr/>
                    <a:lstStyle/>
                    <a:p>
                      <a:r>
                        <a:rPr lang="en-US" sz="2200" dirty="0"/>
                        <a:t>Total postings</a:t>
                      </a:r>
                    </a:p>
                  </a:txBody>
                  <a:tcPr/>
                </a:tc>
                <a:tc>
                  <a:txBody>
                    <a:bodyPr/>
                    <a:lstStyle/>
                    <a:p>
                      <a:pPr algn="ctr"/>
                      <a:r>
                        <a:rPr lang="en-US" sz="2200" dirty="0"/>
                        <a:t>80</a:t>
                      </a:r>
                    </a:p>
                  </a:txBody>
                  <a:tcPr/>
                </a:tc>
                <a:tc>
                  <a:txBody>
                    <a:bodyPr/>
                    <a:lstStyle/>
                    <a:p>
                      <a:pPr algn="ctr"/>
                      <a:r>
                        <a:rPr lang="en-US" sz="2200" dirty="0"/>
                        <a:t>141</a:t>
                      </a:r>
                    </a:p>
                  </a:txBody>
                  <a:tcPr/>
                </a:tc>
                <a:tc>
                  <a:txBody>
                    <a:bodyPr/>
                    <a:lstStyle/>
                    <a:p>
                      <a:pPr algn="ctr"/>
                      <a:r>
                        <a:rPr lang="en-US" sz="2200" dirty="0"/>
                        <a:t>145</a:t>
                      </a:r>
                    </a:p>
                  </a:txBody>
                  <a:tcPr/>
                </a:tc>
                <a:extLst>
                  <a:ext uri="{0D108BD9-81ED-4DB2-BD59-A6C34878D82A}">
                    <a16:rowId xmlns:a16="http://schemas.microsoft.com/office/drawing/2014/main" val="3572677075"/>
                  </a:ext>
                </a:extLst>
              </a:tr>
            </a:tbl>
          </a:graphicData>
        </a:graphic>
      </p:graphicFrame>
      <p:sp>
        <p:nvSpPr>
          <p:cNvPr id="29" name="Shape 275">
            <a:extLst>
              <a:ext uri="{FF2B5EF4-FFF2-40B4-BE49-F238E27FC236}">
                <a16:creationId xmlns:a16="http://schemas.microsoft.com/office/drawing/2014/main" id="{D4E90440-6777-436D-8EC3-9A509CF368C6}"/>
              </a:ext>
            </a:extLst>
          </p:cNvPr>
          <p:cNvSpPr/>
          <p:nvPr/>
        </p:nvSpPr>
        <p:spPr>
          <a:xfrm>
            <a:off x="5242618" y="2531081"/>
            <a:ext cx="3231485" cy="394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tx1"/>
                </a:solidFill>
                <a:latin typeface="+mj-lt"/>
                <a:cs typeface="Calibri"/>
                <a:sym typeface="Calibri"/>
              </a:rPr>
              <a:t>2018 advisory levels</a:t>
            </a:r>
            <a:endParaRPr sz="2400" b="1" dirty="0">
              <a:solidFill>
                <a:schemeClr val="tx1"/>
              </a:solidFill>
              <a:latin typeface="+mj-lt"/>
            </a:endParaRPr>
          </a:p>
        </p:txBody>
      </p:sp>
      <p:pic>
        <p:nvPicPr>
          <p:cNvPr id="32" name="Picture 4" descr="Pinto Sep 09 with Ducks.jpg">
            <a:extLst>
              <a:ext uri="{FF2B5EF4-FFF2-40B4-BE49-F238E27FC236}">
                <a16:creationId xmlns:a16="http://schemas.microsoft.com/office/drawing/2014/main" id="{762D476D-0C4C-44DD-B02E-C1CD33FAF33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74103" y="3950405"/>
            <a:ext cx="3743734" cy="280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7" name="Group 6">
            <a:extLst>
              <a:ext uri="{FF2B5EF4-FFF2-40B4-BE49-F238E27FC236}">
                <a16:creationId xmlns:a16="http://schemas.microsoft.com/office/drawing/2014/main" id="{48D53651-AB08-4418-9154-43F982665D33}"/>
              </a:ext>
            </a:extLst>
          </p:cNvPr>
          <p:cNvGrpSpPr/>
          <p:nvPr/>
        </p:nvGrpSpPr>
        <p:grpSpPr>
          <a:xfrm>
            <a:off x="7856352" y="738378"/>
            <a:ext cx="3841222" cy="1755648"/>
            <a:chOff x="8295008" y="-63923"/>
            <a:chExt cx="3841222" cy="1755648"/>
          </a:xfrm>
        </p:grpSpPr>
        <p:pic>
          <p:nvPicPr>
            <p:cNvPr id="235" name="Shape 235" descr="P7210856.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33182" y="-63923"/>
              <a:ext cx="2556415" cy="1752482"/>
            </a:xfrm>
            <a:prstGeom prst="rect">
              <a:avLst/>
            </a:prstGeom>
            <a:noFill/>
            <a:ln w="9525" cap="flat" cmpd="sng">
              <a:solidFill>
                <a:srgbClr val="FFFFFF"/>
              </a:solidFill>
              <a:prstDash val="solid"/>
              <a:round/>
              <a:headEnd type="none" w="sm" len="sm"/>
              <a:tailEnd type="none" w="sm" len="sm"/>
            </a:ln>
          </p:spPr>
        </p:pic>
        <p:pic>
          <p:nvPicPr>
            <p:cNvPr id="236" name="Shape 236" descr="PamplinGrove_Jun22_2013.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397078" y="-63923"/>
              <a:ext cx="1739152" cy="1755648"/>
            </a:xfrm>
            <a:prstGeom prst="rect">
              <a:avLst/>
            </a:prstGeom>
            <a:noFill/>
            <a:ln>
              <a:noFill/>
            </a:ln>
          </p:spPr>
        </p:pic>
        <p:sp>
          <p:nvSpPr>
            <p:cNvPr id="238" name="Shape 238"/>
            <p:cNvSpPr txBox="1"/>
            <p:nvPr/>
          </p:nvSpPr>
          <p:spPr>
            <a:xfrm>
              <a:off x="8295008" y="1502809"/>
              <a:ext cx="1866201" cy="1642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chemeClr val="bg1">
                      <a:lumMod val="85000"/>
                    </a:schemeClr>
                  </a:solidFill>
                  <a:latin typeface="+mj-lt"/>
                  <a:ea typeface="Calibri"/>
                  <a:cs typeface="Calibri"/>
                  <a:sym typeface="Calibri"/>
                </a:rPr>
                <a:t>Photo: Keith Bouma-Gregson</a:t>
              </a:r>
              <a:endParaRPr dirty="0">
                <a:solidFill>
                  <a:schemeClr val="bg1">
                    <a:lumMod val="85000"/>
                  </a:schemeClr>
                </a:solidFill>
                <a:latin typeface="+mj-lt"/>
              </a:endParaRPr>
            </a:p>
          </p:txBody>
        </p:sp>
      </p:grpSp>
      <p:sp>
        <p:nvSpPr>
          <p:cNvPr id="22" name="Shape 212">
            <a:extLst>
              <a:ext uri="{FF2B5EF4-FFF2-40B4-BE49-F238E27FC236}">
                <a16:creationId xmlns:a16="http://schemas.microsoft.com/office/drawing/2014/main" id="{2C2C0024-272D-48AB-BC81-AAA12D61FB6C}"/>
              </a:ext>
            </a:extLst>
          </p:cNvPr>
          <p:cNvSpPr txBox="1">
            <a:spLocks/>
          </p:cNvSpPr>
          <p:nvPr/>
        </p:nvSpPr>
        <p:spPr>
          <a:xfrm>
            <a:off x="1" y="57593"/>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solidFill>
                  <a:schemeClr val="tx1"/>
                </a:solidFill>
                <a:latin typeface="+mj-lt"/>
                <a:ea typeface="Questrial"/>
                <a:cs typeface="Questrial"/>
                <a:sym typeface="Questrial"/>
              </a:rPr>
              <a:t>	Diversity of FHABs in California</a:t>
            </a:r>
          </a:p>
        </p:txBody>
      </p:sp>
      <p:grpSp>
        <p:nvGrpSpPr>
          <p:cNvPr id="2" name="Group 1">
            <a:extLst>
              <a:ext uri="{FF2B5EF4-FFF2-40B4-BE49-F238E27FC236}">
                <a16:creationId xmlns:a16="http://schemas.microsoft.com/office/drawing/2014/main" id="{4C0C5F37-3168-3241-A2A8-752F3C02E4DD}"/>
              </a:ext>
            </a:extLst>
          </p:cNvPr>
          <p:cNvGrpSpPr/>
          <p:nvPr/>
        </p:nvGrpSpPr>
        <p:grpSpPr>
          <a:xfrm>
            <a:off x="7894526" y="2615687"/>
            <a:ext cx="3871381" cy="1948022"/>
            <a:chOff x="6838778" y="4166440"/>
            <a:chExt cx="4544449" cy="2286700"/>
          </a:xfrm>
        </p:grpSpPr>
        <p:grpSp>
          <p:nvGrpSpPr>
            <p:cNvPr id="6" name="Group 5">
              <a:extLst>
                <a:ext uri="{FF2B5EF4-FFF2-40B4-BE49-F238E27FC236}">
                  <a16:creationId xmlns:a16="http://schemas.microsoft.com/office/drawing/2014/main" id="{3C51C541-D1A8-46DF-899A-3C252FC9FF01}"/>
                </a:ext>
              </a:extLst>
            </p:cNvPr>
            <p:cNvGrpSpPr/>
            <p:nvPr/>
          </p:nvGrpSpPr>
          <p:grpSpPr>
            <a:xfrm>
              <a:off x="6838778" y="4166440"/>
              <a:ext cx="4544449" cy="2286700"/>
              <a:chOff x="7641078" y="1574706"/>
              <a:chExt cx="4544449" cy="2286700"/>
            </a:xfrm>
          </p:grpSpPr>
          <p:pic>
            <p:nvPicPr>
              <p:cNvPr id="237" name="Shape 237" descr="CRCC"/>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025438" y="1583221"/>
                <a:ext cx="2160089" cy="2278185"/>
              </a:xfrm>
              <a:prstGeom prst="rect">
                <a:avLst/>
              </a:prstGeom>
              <a:noFill/>
              <a:ln>
                <a:noFill/>
              </a:ln>
            </p:spPr>
          </p:pic>
          <p:sp>
            <p:nvSpPr>
              <p:cNvPr id="239" name="Shape 239"/>
              <p:cNvSpPr txBox="1"/>
              <p:nvPr/>
            </p:nvSpPr>
            <p:spPr>
              <a:xfrm>
                <a:off x="10025438" y="3608558"/>
                <a:ext cx="189466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chemeClr val="bg1"/>
                    </a:solidFill>
                    <a:latin typeface="+mj-lt"/>
                    <a:ea typeface="Calibri"/>
                    <a:cs typeface="Calibri"/>
                    <a:sym typeface="Calibri"/>
                  </a:rPr>
                  <a:t>Photo: </a:t>
                </a:r>
                <a:r>
                  <a:rPr lang="en-US" sz="800" dirty="0" err="1">
                    <a:solidFill>
                      <a:schemeClr val="bg1"/>
                    </a:solidFill>
                    <a:latin typeface="+mj-lt"/>
                    <a:ea typeface="Calibri"/>
                    <a:cs typeface="Calibri"/>
                    <a:sym typeface="Calibri"/>
                  </a:rPr>
                  <a:t>KarukTribe</a:t>
                </a:r>
                <a:endParaRPr sz="800" dirty="0">
                  <a:solidFill>
                    <a:schemeClr val="bg1"/>
                  </a:solidFill>
                  <a:latin typeface="+mj-lt"/>
                  <a:ea typeface="Calibri"/>
                  <a:cs typeface="Calibri"/>
                  <a:sym typeface="Calibri"/>
                </a:endParaRPr>
              </a:p>
            </p:txBody>
          </p:sp>
          <p:pic>
            <p:nvPicPr>
              <p:cNvPr id="243" name="Shape 243" descr="C:\Users\KCarter\Desktop\algae_afa.jpg"/>
              <p:cNvPicPr preferRelativeResize="0"/>
              <p:nvPr/>
            </p:nvPicPr>
            <p:blipFill rotWithShape="1">
              <a:blip r:embed="rId6">
                <a:alphaModFix/>
              </a:blip>
              <a:srcRect/>
              <a:stretch/>
            </p:blipFill>
            <p:spPr>
              <a:xfrm>
                <a:off x="7641078" y="1574706"/>
                <a:ext cx="2400019" cy="2278185"/>
              </a:xfrm>
              <a:prstGeom prst="rect">
                <a:avLst/>
              </a:prstGeom>
              <a:noFill/>
              <a:ln>
                <a:noFill/>
              </a:ln>
            </p:spPr>
          </p:pic>
        </p:grpSp>
        <p:sp>
          <p:nvSpPr>
            <p:cNvPr id="244" name="Shape 244"/>
            <p:cNvSpPr txBox="1"/>
            <p:nvPr/>
          </p:nvSpPr>
          <p:spPr>
            <a:xfrm>
              <a:off x="6838778" y="6200292"/>
              <a:ext cx="2160089"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chemeClr val="bg1"/>
                  </a:solidFill>
                  <a:latin typeface="+mj-lt"/>
                  <a:ea typeface="Calibri"/>
                  <a:cs typeface="Calibri"/>
                  <a:sym typeface="Calibri"/>
                </a:rPr>
                <a:t>Photo: klamathvalley.com</a:t>
              </a:r>
              <a:endParaRPr dirty="0">
                <a:solidFill>
                  <a:schemeClr val="bg1"/>
                </a:solidFill>
                <a:latin typeface="+mj-lt"/>
              </a:endParaRPr>
            </a:p>
          </p:txBody>
        </p:sp>
      </p:grpSp>
      <p:grpSp>
        <p:nvGrpSpPr>
          <p:cNvPr id="12" name="Group 11">
            <a:extLst>
              <a:ext uri="{FF2B5EF4-FFF2-40B4-BE49-F238E27FC236}">
                <a16:creationId xmlns:a16="http://schemas.microsoft.com/office/drawing/2014/main" id="{20FF0334-7EA5-4F99-8103-45A943216DC2}"/>
              </a:ext>
            </a:extLst>
          </p:cNvPr>
          <p:cNvGrpSpPr/>
          <p:nvPr/>
        </p:nvGrpSpPr>
        <p:grpSpPr>
          <a:xfrm>
            <a:off x="516686" y="1104900"/>
            <a:ext cx="6798514" cy="3278513"/>
            <a:chOff x="516686" y="1104900"/>
            <a:chExt cx="6798514" cy="3278513"/>
          </a:xfrm>
        </p:grpSpPr>
        <p:sp>
          <p:nvSpPr>
            <p:cNvPr id="25" name="Shape 240">
              <a:extLst>
                <a:ext uri="{FF2B5EF4-FFF2-40B4-BE49-F238E27FC236}">
                  <a16:creationId xmlns:a16="http://schemas.microsoft.com/office/drawing/2014/main" id="{DC1D1451-4935-4D5A-8CB8-0CDE5359109E}"/>
                </a:ext>
              </a:extLst>
            </p:cNvPr>
            <p:cNvSpPr/>
            <p:nvPr/>
          </p:nvSpPr>
          <p:spPr>
            <a:xfrm>
              <a:off x="533731" y="1104900"/>
              <a:ext cx="6781469" cy="43088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200" b="1" dirty="0">
                  <a:solidFill>
                    <a:schemeClr val="tx1"/>
                  </a:solidFill>
                  <a:latin typeface="+mj-lt"/>
                  <a:ea typeface="Calibri"/>
                  <a:cs typeface="Calibri"/>
                  <a:sym typeface="Calibri"/>
                </a:rPr>
                <a:t>Waterbodies: </a:t>
              </a:r>
              <a:r>
                <a:rPr lang="en-US" sz="2200" dirty="0">
                  <a:solidFill>
                    <a:schemeClr val="tx1"/>
                  </a:solidFill>
                  <a:latin typeface="+mj-lt"/>
                  <a:ea typeface="Calibri"/>
                  <a:cs typeface="Calibri"/>
                  <a:sym typeface="Calibri"/>
                </a:rPr>
                <a:t>rivers, lakes, reservoirs, estuaries </a:t>
              </a:r>
              <a:endParaRPr sz="2200" dirty="0">
                <a:solidFill>
                  <a:schemeClr val="tx1"/>
                </a:solidFill>
                <a:latin typeface="+mj-lt"/>
                <a:ea typeface="Calibri"/>
                <a:cs typeface="Calibri"/>
                <a:sym typeface="Calibri"/>
              </a:endParaRPr>
            </a:p>
          </p:txBody>
        </p:sp>
        <p:sp>
          <p:nvSpPr>
            <p:cNvPr id="26" name="Shape 240">
              <a:extLst>
                <a:ext uri="{FF2B5EF4-FFF2-40B4-BE49-F238E27FC236}">
                  <a16:creationId xmlns:a16="http://schemas.microsoft.com/office/drawing/2014/main" id="{6186B88F-5D57-4C71-B0C3-FCBBC0B29350}"/>
                </a:ext>
              </a:extLst>
            </p:cNvPr>
            <p:cNvSpPr/>
            <p:nvPr/>
          </p:nvSpPr>
          <p:spPr>
            <a:xfrm>
              <a:off x="533731" y="2503138"/>
              <a:ext cx="6521448" cy="104619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200" b="1" dirty="0">
                  <a:solidFill>
                    <a:schemeClr val="tx1"/>
                  </a:solidFill>
                  <a:latin typeface="+mj-lt"/>
                  <a:ea typeface="Calibri"/>
                  <a:cs typeface="Calibri"/>
                  <a:sym typeface="Calibri"/>
                </a:rPr>
                <a:t>Taxa: </a:t>
              </a:r>
              <a:r>
                <a:rPr lang="en-US" sz="2200" i="1" dirty="0">
                  <a:solidFill>
                    <a:schemeClr val="tx1"/>
                  </a:solidFill>
                  <a:latin typeface="+mj-lt"/>
                  <a:ea typeface="Calibri"/>
                  <a:cs typeface="Calibri"/>
                  <a:sym typeface="Calibri"/>
                </a:rPr>
                <a:t>Microcystis</a:t>
              </a:r>
              <a:r>
                <a:rPr lang="en-US" sz="2200" dirty="0">
                  <a:solidFill>
                    <a:schemeClr val="tx1"/>
                  </a:solidFill>
                  <a:latin typeface="+mj-lt"/>
                  <a:ea typeface="Calibri"/>
                  <a:cs typeface="Calibri"/>
                  <a:sym typeface="Calibri"/>
                </a:rPr>
                <a:t>, </a:t>
              </a:r>
              <a:r>
                <a:rPr lang="en-US" sz="2200" i="1" dirty="0" err="1">
                  <a:solidFill>
                    <a:schemeClr val="tx1"/>
                  </a:solidFill>
                  <a:latin typeface="+mj-lt"/>
                  <a:ea typeface="Calibri"/>
                  <a:cs typeface="Calibri"/>
                  <a:sym typeface="Calibri"/>
                </a:rPr>
                <a:t>Dolichospermum</a:t>
              </a:r>
              <a:r>
                <a:rPr lang="en-US" sz="2200" dirty="0">
                  <a:solidFill>
                    <a:schemeClr val="tx1"/>
                  </a:solidFill>
                  <a:latin typeface="+mj-lt"/>
                  <a:ea typeface="Calibri"/>
                  <a:cs typeface="Calibri"/>
                  <a:sym typeface="Calibri"/>
                </a:rPr>
                <a:t>, </a:t>
              </a:r>
              <a:r>
                <a:rPr lang="en-US" sz="2200" i="1" dirty="0" err="1">
                  <a:solidFill>
                    <a:schemeClr val="tx1"/>
                  </a:solidFill>
                  <a:latin typeface="+mj-lt"/>
                  <a:ea typeface="Calibri"/>
                  <a:cs typeface="Calibri"/>
                  <a:sym typeface="Calibri"/>
                </a:rPr>
                <a:t>Aphanizominon</a:t>
              </a:r>
              <a:r>
                <a:rPr lang="en-US" sz="2200" dirty="0">
                  <a:solidFill>
                    <a:schemeClr val="tx1"/>
                  </a:solidFill>
                  <a:latin typeface="+mj-lt"/>
                  <a:ea typeface="Calibri"/>
                  <a:cs typeface="Calibri"/>
                  <a:sym typeface="Calibri"/>
                </a:rPr>
                <a:t>, </a:t>
              </a:r>
              <a:r>
                <a:rPr lang="en-US" sz="2200" i="1" dirty="0">
                  <a:solidFill>
                    <a:schemeClr val="tx1"/>
                  </a:solidFill>
                  <a:latin typeface="+mj-lt"/>
                  <a:ea typeface="Calibri"/>
                  <a:cs typeface="Calibri"/>
                  <a:sym typeface="Calibri"/>
                </a:rPr>
                <a:t>Cuspidothrix</a:t>
              </a:r>
              <a:r>
                <a:rPr lang="en-US" sz="2200" dirty="0">
                  <a:solidFill>
                    <a:schemeClr val="tx1"/>
                  </a:solidFill>
                  <a:latin typeface="+mj-lt"/>
                  <a:ea typeface="Calibri"/>
                  <a:cs typeface="Calibri"/>
                  <a:sym typeface="Calibri"/>
                </a:rPr>
                <a:t>, </a:t>
              </a:r>
              <a:r>
                <a:rPr lang="en-US" sz="2200" i="1" dirty="0">
                  <a:solidFill>
                    <a:schemeClr val="tx1"/>
                  </a:solidFill>
                  <a:latin typeface="+mj-lt"/>
                  <a:ea typeface="Calibri"/>
                  <a:cs typeface="Calibri"/>
                  <a:sym typeface="Calibri"/>
                </a:rPr>
                <a:t>Anabaena</a:t>
              </a:r>
              <a:r>
                <a:rPr lang="en-US" sz="2200" dirty="0">
                  <a:solidFill>
                    <a:schemeClr val="tx1"/>
                  </a:solidFill>
                  <a:latin typeface="+mj-lt"/>
                  <a:ea typeface="Calibri"/>
                  <a:cs typeface="Calibri"/>
                  <a:sym typeface="Calibri"/>
                </a:rPr>
                <a:t>, </a:t>
              </a:r>
              <a:r>
                <a:rPr lang="en-US" sz="2200" i="1" dirty="0">
                  <a:solidFill>
                    <a:schemeClr val="tx1"/>
                  </a:solidFill>
                  <a:latin typeface="+mj-lt"/>
                  <a:ea typeface="Calibri"/>
                  <a:cs typeface="Calibri"/>
                  <a:sym typeface="Calibri"/>
                </a:rPr>
                <a:t>Microcoleus</a:t>
              </a:r>
              <a:r>
                <a:rPr lang="en-US" sz="2200" dirty="0">
                  <a:solidFill>
                    <a:schemeClr val="tx1"/>
                  </a:solidFill>
                  <a:latin typeface="+mj-lt"/>
                  <a:ea typeface="Calibri"/>
                  <a:cs typeface="Calibri"/>
                  <a:sym typeface="Calibri"/>
                </a:rPr>
                <a:t>, </a:t>
              </a:r>
              <a:r>
                <a:rPr lang="en-US" sz="2200" i="1" dirty="0">
                  <a:solidFill>
                    <a:schemeClr val="tx1"/>
                  </a:solidFill>
                  <a:latin typeface="+mj-lt"/>
                  <a:ea typeface="Calibri"/>
                  <a:cs typeface="Calibri"/>
                  <a:sym typeface="Calibri"/>
                </a:rPr>
                <a:t>Nostoc, </a:t>
              </a:r>
              <a:r>
                <a:rPr lang="en-US" sz="2200" dirty="0">
                  <a:solidFill>
                    <a:schemeClr val="tx1"/>
                  </a:solidFill>
                  <a:latin typeface="+mj-lt"/>
                  <a:ea typeface="Calibri"/>
                  <a:cs typeface="Calibri"/>
                  <a:sym typeface="Calibri"/>
                </a:rPr>
                <a:t>etc.</a:t>
              </a:r>
              <a:endParaRPr sz="2200" dirty="0">
                <a:solidFill>
                  <a:schemeClr val="tx1"/>
                </a:solidFill>
                <a:latin typeface="+mj-lt"/>
                <a:ea typeface="Calibri"/>
                <a:cs typeface="Calibri"/>
                <a:sym typeface="Calibri"/>
              </a:endParaRPr>
            </a:p>
          </p:txBody>
        </p:sp>
        <p:sp>
          <p:nvSpPr>
            <p:cNvPr id="27" name="Shape 240">
              <a:extLst>
                <a:ext uri="{FF2B5EF4-FFF2-40B4-BE49-F238E27FC236}">
                  <a16:creationId xmlns:a16="http://schemas.microsoft.com/office/drawing/2014/main" id="{A47EA23A-A58B-4C83-BF71-D3C85716B093}"/>
                </a:ext>
              </a:extLst>
            </p:cNvPr>
            <p:cNvSpPr/>
            <p:nvPr/>
          </p:nvSpPr>
          <p:spPr>
            <a:xfrm>
              <a:off x="516686" y="3648286"/>
              <a:ext cx="6521448" cy="735127"/>
            </a:xfrm>
            <a:prstGeom prst="rect">
              <a:avLst/>
            </a:prstGeom>
            <a:noFill/>
            <a:ln>
              <a:noFill/>
            </a:ln>
          </p:spPr>
          <p:txBody>
            <a:bodyPr spcFirstLastPara="1" wrap="square" lIns="91425" tIns="45700" rIns="91425" bIns="45700" anchor="t" anchorCtr="0">
              <a:noAutofit/>
            </a:bodyPr>
            <a:lstStyle/>
            <a:p>
              <a:pPr marL="12700" lvl="2">
                <a:buClr>
                  <a:srgbClr val="2B5681"/>
                </a:buClr>
                <a:buSzPts val="2860"/>
              </a:pPr>
              <a:r>
                <a:rPr lang="en-US" sz="2200" b="1" dirty="0">
                  <a:solidFill>
                    <a:schemeClr val="tx1"/>
                  </a:solidFill>
                  <a:latin typeface="+mj-lt"/>
                  <a:ea typeface="Calibri"/>
                  <a:cs typeface="Calibri"/>
                  <a:sym typeface="Calibri"/>
                </a:rPr>
                <a:t>Cyanotoxins: </a:t>
              </a:r>
              <a:r>
                <a:rPr lang="en-US" sz="2200" dirty="0">
                  <a:solidFill>
                    <a:schemeClr val="tx1"/>
                  </a:solidFill>
                  <a:ea typeface="Calibri"/>
                  <a:cs typeface="Calibri"/>
                  <a:sym typeface="Calibri"/>
                </a:rPr>
                <a:t>Microcystins, Anatoxins</a:t>
              </a:r>
              <a:r>
                <a:rPr lang="en-US" dirty="0">
                  <a:solidFill>
                    <a:schemeClr val="tx1"/>
                  </a:solidFill>
                  <a:ea typeface="Calibri"/>
                </a:rPr>
                <a:t>, </a:t>
              </a:r>
              <a:r>
                <a:rPr lang="en-US" sz="2200" dirty="0">
                  <a:solidFill>
                    <a:schemeClr val="tx1"/>
                  </a:solidFill>
                  <a:ea typeface="Calibri"/>
                  <a:cs typeface="Calibri"/>
                  <a:sym typeface="Calibri"/>
                </a:rPr>
                <a:t>Saxitoxin, Nodularin, </a:t>
              </a:r>
              <a:r>
                <a:rPr lang="en-US" sz="2200" dirty="0" err="1">
                  <a:solidFill>
                    <a:schemeClr val="tx1"/>
                  </a:solidFill>
                  <a:ea typeface="Calibri"/>
                  <a:cs typeface="Calibri"/>
                  <a:sym typeface="Calibri"/>
                </a:rPr>
                <a:t>Cylindrospermopsin</a:t>
              </a:r>
              <a:endParaRPr lang="en-US" sz="2200" dirty="0">
                <a:solidFill>
                  <a:schemeClr val="tx1"/>
                </a:solidFill>
                <a:ea typeface="Calibri"/>
                <a:cs typeface="Calibri"/>
                <a:sym typeface="Calibri"/>
              </a:endParaRPr>
            </a:p>
            <a:p>
              <a:pPr marL="0" marR="0" lvl="0" indent="0" rtl="0">
                <a:spcBef>
                  <a:spcPts val="0"/>
                </a:spcBef>
                <a:spcAft>
                  <a:spcPts val="0"/>
                </a:spcAft>
                <a:buNone/>
              </a:pPr>
              <a:endParaRPr sz="2200" b="1" dirty="0">
                <a:solidFill>
                  <a:schemeClr val="tx1"/>
                </a:solidFill>
                <a:latin typeface="+mj-lt"/>
                <a:ea typeface="Calibri"/>
                <a:cs typeface="Calibri"/>
                <a:sym typeface="Calibri"/>
              </a:endParaRPr>
            </a:p>
          </p:txBody>
        </p:sp>
        <p:sp>
          <p:nvSpPr>
            <p:cNvPr id="4" name="Rectangle 3">
              <a:extLst>
                <a:ext uri="{FF2B5EF4-FFF2-40B4-BE49-F238E27FC236}">
                  <a16:creationId xmlns:a16="http://schemas.microsoft.com/office/drawing/2014/main" id="{2DA325BA-AF72-486E-B3A6-55C32CD616BF}"/>
                </a:ext>
              </a:extLst>
            </p:cNvPr>
            <p:cNvSpPr/>
            <p:nvPr/>
          </p:nvSpPr>
          <p:spPr>
            <a:xfrm>
              <a:off x="516686" y="1634742"/>
              <a:ext cx="6781469" cy="769441"/>
            </a:xfrm>
            <a:prstGeom prst="rect">
              <a:avLst/>
            </a:prstGeom>
          </p:spPr>
          <p:txBody>
            <a:bodyPr wrap="square">
              <a:spAutoFit/>
            </a:bodyPr>
            <a:lstStyle/>
            <a:p>
              <a:pPr lvl="0"/>
              <a:r>
                <a:rPr lang="en-US" sz="2200" b="1" dirty="0">
                  <a:solidFill>
                    <a:schemeClr val="tx1"/>
                  </a:solidFill>
                  <a:ea typeface="Calibri"/>
                  <a:cs typeface="Calibri"/>
                  <a:sym typeface="Calibri"/>
                </a:rPr>
                <a:t>Environmental conditions: </a:t>
              </a:r>
              <a:r>
                <a:rPr lang="en-US" sz="2200" dirty="0">
                  <a:solidFill>
                    <a:schemeClr val="tx1"/>
                  </a:solidFill>
                  <a:ea typeface="Calibri"/>
                  <a:cs typeface="Calibri"/>
                  <a:sym typeface="Calibri"/>
                </a:rPr>
                <a:t>eutrophic, oligotrophic, low-elevation, high-elevation, saline</a:t>
              </a:r>
            </a:p>
          </p:txBody>
        </p:sp>
      </p:grpSp>
      <p:grpSp>
        <p:nvGrpSpPr>
          <p:cNvPr id="10" name="Group 9">
            <a:extLst>
              <a:ext uri="{FF2B5EF4-FFF2-40B4-BE49-F238E27FC236}">
                <a16:creationId xmlns:a16="http://schemas.microsoft.com/office/drawing/2014/main" id="{7F7A864F-CD8D-4ECE-AFF2-CFBB4737B54E}"/>
              </a:ext>
            </a:extLst>
          </p:cNvPr>
          <p:cNvGrpSpPr/>
          <p:nvPr/>
        </p:nvGrpSpPr>
        <p:grpSpPr>
          <a:xfrm>
            <a:off x="4770727" y="4381763"/>
            <a:ext cx="2348630" cy="2487156"/>
            <a:chOff x="6950465" y="3868650"/>
            <a:chExt cx="2838450" cy="3005866"/>
          </a:xfrm>
        </p:grpSpPr>
        <p:pic>
          <p:nvPicPr>
            <p:cNvPr id="8" name="Picture 7">
              <a:extLst>
                <a:ext uri="{FF2B5EF4-FFF2-40B4-BE49-F238E27FC236}">
                  <a16:creationId xmlns:a16="http://schemas.microsoft.com/office/drawing/2014/main" id="{D84695C7-E18E-4BFF-917E-C71058DB6E47}"/>
                </a:ext>
              </a:extLst>
            </p:cNvPr>
            <p:cNvPicPr>
              <a:picLocks noChangeAspect="1"/>
            </p:cNvPicPr>
            <p:nvPr/>
          </p:nvPicPr>
          <p:blipFill>
            <a:blip r:embed="rId7"/>
            <a:stretch>
              <a:fillRect/>
            </a:stretch>
          </p:blipFill>
          <p:spPr>
            <a:xfrm>
              <a:off x="6950465" y="3868650"/>
              <a:ext cx="2838450" cy="2933700"/>
            </a:xfrm>
            <a:prstGeom prst="rect">
              <a:avLst/>
            </a:prstGeom>
          </p:spPr>
        </p:pic>
        <p:sp>
          <p:nvSpPr>
            <p:cNvPr id="9" name="TextBox 8">
              <a:extLst>
                <a:ext uri="{FF2B5EF4-FFF2-40B4-BE49-F238E27FC236}">
                  <a16:creationId xmlns:a16="http://schemas.microsoft.com/office/drawing/2014/main" id="{EB50FA2E-9B3E-4CE8-B893-AD8C8C54D7AF}"/>
                </a:ext>
              </a:extLst>
            </p:cNvPr>
            <p:cNvSpPr txBox="1"/>
            <p:nvPr/>
          </p:nvSpPr>
          <p:spPr>
            <a:xfrm>
              <a:off x="6950465" y="6628295"/>
              <a:ext cx="1584088" cy="246221"/>
            </a:xfrm>
            <a:prstGeom prst="rect">
              <a:avLst/>
            </a:prstGeom>
            <a:noFill/>
          </p:spPr>
          <p:txBody>
            <a:bodyPr wrap="none" rtlCol="0">
              <a:spAutoFit/>
            </a:bodyPr>
            <a:lstStyle/>
            <a:p>
              <a:r>
                <a:rPr lang="en-US" sz="1000" dirty="0" err="1">
                  <a:solidFill>
                    <a:schemeClr val="bg1">
                      <a:lumMod val="50000"/>
                    </a:schemeClr>
                  </a:solidFill>
                </a:rPr>
                <a:t>Gibble</a:t>
              </a:r>
              <a:r>
                <a:rPr lang="en-US" sz="1000" dirty="0">
                  <a:solidFill>
                    <a:schemeClr val="bg1">
                      <a:lumMod val="50000"/>
                    </a:schemeClr>
                  </a:solidFill>
                </a:rPr>
                <a:t> and </a:t>
              </a:r>
              <a:r>
                <a:rPr lang="en-US" sz="1000" dirty="0" err="1">
                  <a:solidFill>
                    <a:schemeClr val="bg1">
                      <a:lumMod val="50000"/>
                    </a:schemeClr>
                  </a:solidFill>
                </a:rPr>
                <a:t>Kudela</a:t>
              </a:r>
              <a:r>
                <a:rPr lang="en-US" sz="1000" dirty="0">
                  <a:solidFill>
                    <a:schemeClr val="bg1">
                      <a:lumMod val="50000"/>
                    </a:schemeClr>
                  </a:solidFill>
                </a:rPr>
                <a:t>, 2016</a:t>
              </a:r>
            </a:p>
          </p:txBody>
        </p:sp>
      </p:grpSp>
      <p:grpSp>
        <p:nvGrpSpPr>
          <p:cNvPr id="14" name="Group 13">
            <a:extLst>
              <a:ext uri="{FF2B5EF4-FFF2-40B4-BE49-F238E27FC236}">
                <a16:creationId xmlns:a16="http://schemas.microsoft.com/office/drawing/2014/main" id="{DD2AFEDD-6ED2-4648-914A-B43FC8A63A9A}"/>
              </a:ext>
            </a:extLst>
          </p:cNvPr>
          <p:cNvGrpSpPr/>
          <p:nvPr/>
        </p:nvGrpSpPr>
        <p:grpSpPr>
          <a:xfrm>
            <a:off x="529542" y="4381763"/>
            <a:ext cx="2388310" cy="2469944"/>
            <a:chOff x="582211" y="4365522"/>
            <a:chExt cx="2388310" cy="2469944"/>
          </a:xfrm>
        </p:grpSpPr>
        <p:pic>
          <p:nvPicPr>
            <p:cNvPr id="11" name="Picture 10">
              <a:extLst>
                <a:ext uri="{FF2B5EF4-FFF2-40B4-BE49-F238E27FC236}">
                  <a16:creationId xmlns:a16="http://schemas.microsoft.com/office/drawing/2014/main" id="{5B2E7AD8-C295-4C33-8A5B-0FDF54F359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2203" y="4365522"/>
              <a:ext cx="2318318" cy="2302965"/>
            </a:xfrm>
            <a:prstGeom prst="rect">
              <a:avLst/>
            </a:prstGeom>
          </p:spPr>
        </p:pic>
        <p:sp>
          <p:nvSpPr>
            <p:cNvPr id="13" name="Rectangle 12">
              <a:extLst>
                <a:ext uri="{FF2B5EF4-FFF2-40B4-BE49-F238E27FC236}">
                  <a16:creationId xmlns:a16="http://schemas.microsoft.com/office/drawing/2014/main" id="{1002B7C6-FF42-4F36-98F9-83FE89F81A31}"/>
                </a:ext>
              </a:extLst>
            </p:cNvPr>
            <p:cNvSpPr/>
            <p:nvPr/>
          </p:nvSpPr>
          <p:spPr>
            <a:xfrm>
              <a:off x="582211" y="6589245"/>
              <a:ext cx="1120820" cy="246221"/>
            </a:xfrm>
            <a:prstGeom prst="rect">
              <a:avLst/>
            </a:prstGeom>
          </p:spPr>
          <p:txBody>
            <a:bodyPr wrap="none">
              <a:spAutoFit/>
            </a:bodyPr>
            <a:lstStyle/>
            <a:p>
              <a:r>
                <a:rPr lang="en-US" sz="1000" dirty="0">
                  <a:solidFill>
                    <a:schemeClr val="bg1">
                      <a:lumMod val="50000"/>
                    </a:schemeClr>
                  </a:solidFill>
                </a:rPr>
                <a:t>Miller et al. 2010</a:t>
              </a:r>
            </a:p>
          </p:txBody>
        </p:sp>
      </p:grpSp>
    </p:spTree>
    <p:extLst>
      <p:ext uri="{BB962C8B-B14F-4D97-AF65-F5344CB8AC3E}">
        <p14:creationId xmlns:p14="http://schemas.microsoft.com/office/powerpoint/2010/main" val="300688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8071"/>
            <a:ext cx="12192000" cy="6849929"/>
          </a:xfrm>
          <a:prstGeom prst="rect">
            <a:avLst/>
          </a:prstGeom>
        </p:spPr>
      </p:pic>
      <p:sp>
        <p:nvSpPr>
          <p:cNvPr id="7" name="TextBox 6"/>
          <p:cNvSpPr txBox="1"/>
          <p:nvPr/>
        </p:nvSpPr>
        <p:spPr>
          <a:xfrm>
            <a:off x="0" y="5256830"/>
            <a:ext cx="12192000" cy="646331"/>
          </a:xfrm>
          <a:prstGeom prst="rect">
            <a:avLst/>
          </a:prstGeom>
          <a:solidFill>
            <a:schemeClr val="tx1">
              <a:lumMod val="95000"/>
              <a:lumOff val="5000"/>
              <a:alpha val="50000"/>
            </a:schemeClr>
          </a:solidFill>
        </p:spPr>
        <p:txBody>
          <a:bodyPr wrap="square" rtlCol="0">
            <a:spAutoFit/>
          </a:bodyPr>
          <a:lstStyle/>
          <a:p>
            <a:pPr marL="473075"/>
            <a:r>
              <a:rPr lang="en-US" sz="3600" b="1" dirty="0">
                <a:solidFill>
                  <a:schemeClr val="bg1"/>
                </a:solidFill>
                <a:latin typeface="Arial" panose="020B0604020202020204" pitchFamily="34" charset="0"/>
                <a:ea typeface="Helvetica Neue" charset="0"/>
                <a:cs typeface="Arial" panose="020B0604020202020204" pitchFamily="34" charset="0"/>
              </a:rPr>
              <a:t>The future</a:t>
            </a:r>
          </a:p>
        </p:txBody>
      </p:sp>
      <p:sp>
        <p:nvSpPr>
          <p:cNvPr id="4" name="Slide Number Placeholder 3"/>
          <p:cNvSpPr>
            <a:spLocks noGrp="1"/>
          </p:cNvSpPr>
          <p:nvPr>
            <p:ph type="sldNum" sz="quarter" idx="12"/>
          </p:nvPr>
        </p:nvSpPr>
        <p:spPr/>
        <p:txBody>
          <a:bodyPr/>
          <a:lstStyle/>
          <a:p>
            <a:fld id="{402C1D56-64ED-7B41-A590-F44D973C037B}" type="slidenum">
              <a:rPr lang="en-US" smtClean="0"/>
              <a:t>7</a:t>
            </a:fld>
            <a:endParaRPr lang="en-US"/>
          </a:p>
        </p:txBody>
      </p:sp>
    </p:spTree>
    <p:extLst>
      <p:ext uri="{BB962C8B-B14F-4D97-AF65-F5344CB8AC3E}">
        <p14:creationId xmlns:p14="http://schemas.microsoft.com/office/powerpoint/2010/main" val="326469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FHAB Monitoring Strategy history</a:t>
            </a:r>
          </a:p>
        </p:txBody>
      </p:sp>
      <p:sp>
        <p:nvSpPr>
          <p:cNvPr id="2" name="TextBox 1">
            <a:extLst>
              <a:ext uri="{FF2B5EF4-FFF2-40B4-BE49-F238E27FC236}">
                <a16:creationId xmlns:a16="http://schemas.microsoft.com/office/drawing/2014/main" id="{F618EEA8-2D0D-DE43-96DB-DED58B52A5DE}"/>
              </a:ext>
            </a:extLst>
          </p:cNvPr>
          <p:cNvSpPr txBox="1"/>
          <p:nvPr/>
        </p:nvSpPr>
        <p:spPr>
          <a:xfrm>
            <a:off x="609600" y="1143000"/>
            <a:ext cx="11582399" cy="4154984"/>
          </a:xfrm>
          <a:prstGeom prst="rect">
            <a:avLst/>
          </a:prstGeom>
          <a:noFill/>
        </p:spPr>
        <p:txBody>
          <a:bodyPr wrap="square" rtlCol="0">
            <a:spAutoFit/>
          </a:bodyPr>
          <a:lstStyle/>
          <a:p>
            <a:pPr algn="l"/>
            <a:r>
              <a:rPr lang="en-US" sz="2200" b="1" dirty="0">
                <a:solidFill>
                  <a:schemeClr val="dk1"/>
                </a:solidFill>
                <a:latin typeface="+mn-lt"/>
                <a:ea typeface="Calibri"/>
                <a:cs typeface="Calibri"/>
                <a:sym typeface="Calibri"/>
              </a:rPr>
              <a:t>2016 </a:t>
            </a:r>
            <a:r>
              <a:rPr lang="en-US" sz="2200" dirty="0">
                <a:solidFill>
                  <a:schemeClr val="dk1"/>
                </a:solidFill>
                <a:latin typeface="+mn-lt"/>
                <a:ea typeface="Calibri"/>
                <a:cs typeface="Calibri"/>
                <a:sym typeface="Calibri"/>
              </a:rPr>
              <a:t>Freshwater HABs Assessment and Support Strategy</a:t>
            </a:r>
          </a:p>
          <a:p>
            <a:pPr algn="l"/>
            <a:endParaRPr lang="en-US" sz="2200" dirty="0">
              <a:solidFill>
                <a:schemeClr val="dk1"/>
              </a:solidFill>
              <a:latin typeface="+mn-lt"/>
              <a:ea typeface="Calibri"/>
              <a:cs typeface="Calibri"/>
              <a:sym typeface="Calibri"/>
            </a:endParaRPr>
          </a:p>
          <a:p>
            <a:pPr algn="l"/>
            <a:r>
              <a:rPr lang="en-US" sz="2200" b="1" dirty="0">
                <a:solidFill>
                  <a:schemeClr val="dk1"/>
                </a:solidFill>
                <a:latin typeface="+mn-lt"/>
                <a:ea typeface="Calibri"/>
                <a:cs typeface="Calibri"/>
                <a:sym typeface="Calibri"/>
              </a:rPr>
              <a:t>2017 </a:t>
            </a:r>
            <a:r>
              <a:rPr lang="en-US" sz="2200" dirty="0">
                <a:solidFill>
                  <a:schemeClr val="dk1"/>
                </a:solidFill>
                <a:latin typeface="+mn-lt"/>
                <a:ea typeface="Calibri"/>
                <a:cs typeface="Calibri"/>
                <a:sym typeface="Calibri"/>
              </a:rPr>
              <a:t>Conversations begin for a follow up strategy focused on research &amp; monitoring</a:t>
            </a:r>
          </a:p>
          <a:p>
            <a:pPr algn="l"/>
            <a:endParaRPr lang="en-US" sz="2200" dirty="0">
              <a:solidFill>
                <a:schemeClr val="dk1"/>
              </a:solidFill>
              <a:latin typeface="+mn-lt"/>
              <a:ea typeface="Calibri"/>
              <a:cs typeface="Calibri"/>
              <a:sym typeface="Calibri"/>
            </a:endParaRPr>
          </a:p>
          <a:p>
            <a:pPr algn="l"/>
            <a:r>
              <a:rPr lang="en-US" sz="2200" b="1" dirty="0">
                <a:solidFill>
                  <a:schemeClr val="dk1"/>
                </a:solidFill>
                <a:latin typeface="+mn-lt"/>
                <a:ea typeface="Calibri"/>
                <a:cs typeface="Calibri"/>
                <a:sym typeface="Calibri"/>
              </a:rPr>
              <a:t>2018 </a:t>
            </a:r>
            <a:r>
              <a:rPr lang="en-US" sz="2200" dirty="0">
                <a:solidFill>
                  <a:schemeClr val="dk1"/>
                </a:solidFill>
                <a:latin typeface="+mn-lt"/>
                <a:ea typeface="Calibri"/>
                <a:cs typeface="Calibri"/>
                <a:sym typeface="Calibri"/>
              </a:rPr>
              <a:t>Contract finalized</a:t>
            </a:r>
          </a:p>
          <a:p>
            <a:pPr algn="l"/>
            <a:endParaRPr lang="en-US" sz="2200" dirty="0">
              <a:solidFill>
                <a:schemeClr val="dk1"/>
              </a:solidFill>
              <a:latin typeface="+mn-lt"/>
              <a:ea typeface="Calibri"/>
              <a:cs typeface="Calibri"/>
              <a:sym typeface="Calibri"/>
            </a:endParaRPr>
          </a:p>
          <a:p>
            <a:pPr algn="l"/>
            <a:r>
              <a:rPr lang="en-US" sz="2200" b="1" dirty="0">
                <a:solidFill>
                  <a:schemeClr val="dk1"/>
                </a:solidFill>
                <a:latin typeface="+mn-lt"/>
                <a:ea typeface="Calibri"/>
                <a:cs typeface="Calibri"/>
                <a:sym typeface="Calibri"/>
              </a:rPr>
              <a:t>2019 </a:t>
            </a:r>
            <a:r>
              <a:rPr lang="en-US" sz="2200" dirty="0">
                <a:solidFill>
                  <a:schemeClr val="dk1"/>
                </a:solidFill>
                <a:latin typeface="+mn-lt"/>
                <a:ea typeface="Calibri"/>
                <a:cs typeface="Calibri"/>
                <a:sym typeface="Calibri"/>
              </a:rPr>
              <a:t>January, work begins</a:t>
            </a:r>
          </a:p>
          <a:p>
            <a:pPr algn="l"/>
            <a:endParaRPr lang="en-US" sz="2200" dirty="0">
              <a:solidFill>
                <a:schemeClr val="dk1"/>
              </a:solidFill>
              <a:latin typeface="+mn-lt"/>
              <a:ea typeface="Calibri"/>
              <a:cs typeface="Calibri"/>
              <a:sym typeface="Calibri"/>
            </a:endParaRPr>
          </a:p>
          <a:p>
            <a:pPr algn="l"/>
            <a:r>
              <a:rPr lang="en-US" sz="2200" b="1" dirty="0">
                <a:solidFill>
                  <a:schemeClr val="dk1"/>
                </a:solidFill>
                <a:latin typeface="+mn-lt"/>
                <a:ea typeface="Calibri"/>
                <a:cs typeface="Calibri"/>
                <a:sym typeface="Calibri"/>
              </a:rPr>
              <a:t>2019</a:t>
            </a:r>
            <a:r>
              <a:rPr lang="en-US" sz="2200" dirty="0">
                <a:solidFill>
                  <a:schemeClr val="dk1"/>
                </a:solidFill>
                <a:latin typeface="+mn-lt"/>
                <a:ea typeface="Calibri"/>
                <a:cs typeface="Calibri"/>
                <a:sym typeface="Calibri"/>
              </a:rPr>
              <a:t> April, kickoff webinar </a:t>
            </a:r>
          </a:p>
          <a:p>
            <a:pPr algn="l"/>
            <a:endParaRPr lang="en-US" sz="2200" dirty="0">
              <a:solidFill>
                <a:schemeClr val="dk1"/>
              </a:solidFill>
              <a:latin typeface="+mn-lt"/>
              <a:ea typeface="Calibri"/>
              <a:cs typeface="Calibri"/>
              <a:sym typeface="Calibri"/>
            </a:endParaRPr>
          </a:p>
          <a:p>
            <a:pPr algn="l"/>
            <a:r>
              <a:rPr lang="en-US" sz="2200" b="1" dirty="0">
                <a:solidFill>
                  <a:schemeClr val="dk1"/>
                </a:solidFill>
                <a:latin typeface="+mn-lt"/>
                <a:ea typeface="Calibri"/>
                <a:cs typeface="Calibri"/>
                <a:sym typeface="Calibri"/>
              </a:rPr>
              <a:t>2020</a:t>
            </a:r>
            <a:r>
              <a:rPr lang="en-US" sz="2200" dirty="0">
                <a:solidFill>
                  <a:schemeClr val="dk1"/>
                </a:solidFill>
                <a:latin typeface="+mn-lt"/>
                <a:ea typeface="Calibri"/>
                <a:cs typeface="Calibri"/>
                <a:sym typeface="Calibri"/>
              </a:rPr>
              <a:t> March-June final products delivered</a:t>
            </a:r>
          </a:p>
          <a:p>
            <a:pPr algn="l"/>
            <a:endParaRPr lang="en-US" sz="220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2317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 name="Shape 212">
            <a:extLst>
              <a:ext uri="{FF2B5EF4-FFF2-40B4-BE49-F238E27FC236}">
                <a16:creationId xmlns:a16="http://schemas.microsoft.com/office/drawing/2014/main" id="{629B5A34-A722-433C-9C2E-6385FC8AC00D}"/>
              </a:ext>
            </a:extLst>
          </p:cNvPr>
          <p:cNvSpPr txBox="1">
            <a:spLocks/>
          </p:cNvSpPr>
          <p:nvPr/>
        </p:nvSpPr>
        <p:spPr>
          <a:xfrm>
            <a:off x="1" y="1669"/>
            <a:ext cx="12191999" cy="91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buFont typeface="Questrial"/>
              <a:buNone/>
            </a:pPr>
            <a:r>
              <a:rPr lang="en-US" sz="3600" b="1" dirty="0">
                <a:latin typeface="+mj-lt"/>
                <a:ea typeface="Questrial"/>
                <a:cs typeface="Questrial"/>
                <a:sym typeface="Questrial"/>
              </a:rPr>
              <a:t>	FHAB Monitoring Strategy objectives</a:t>
            </a:r>
          </a:p>
        </p:txBody>
      </p:sp>
      <p:sp>
        <p:nvSpPr>
          <p:cNvPr id="3" name="Rectangle 2">
            <a:extLst>
              <a:ext uri="{FF2B5EF4-FFF2-40B4-BE49-F238E27FC236}">
                <a16:creationId xmlns:a16="http://schemas.microsoft.com/office/drawing/2014/main" id="{1A9B49E1-E58F-4EFB-9E37-BC289C621A9C}"/>
              </a:ext>
            </a:extLst>
          </p:cNvPr>
          <p:cNvSpPr/>
          <p:nvPr/>
        </p:nvSpPr>
        <p:spPr>
          <a:xfrm>
            <a:off x="609600" y="1168154"/>
            <a:ext cx="9182100" cy="3990836"/>
          </a:xfrm>
          <a:prstGeom prst="rect">
            <a:avLst/>
          </a:prstGeom>
        </p:spPr>
        <p:txBody>
          <a:bodyPr wrap="square">
            <a:spAutoFit/>
          </a:bodyPr>
          <a:lstStyle/>
          <a:p>
            <a:pPr fontAlgn="base"/>
            <a:r>
              <a:rPr lang="en-US" sz="2200" b="1" dirty="0">
                <a:latin typeface="Arial" panose="020B0604020202020204" pitchFamily="34" charset="0"/>
              </a:rPr>
              <a:t>Monitoring Strategy </a:t>
            </a:r>
            <a:r>
              <a:rPr lang="en-US" sz="2200" dirty="0">
                <a:solidFill>
                  <a:schemeClr val="accent6">
                    <a:lumMod val="75000"/>
                  </a:schemeClr>
                </a:solidFill>
                <a:ea typeface="Calibri"/>
                <a:cs typeface="Calibri"/>
                <a:sym typeface="Calibri"/>
              </a:rPr>
              <a:t>(Phase 1 current funding)</a:t>
            </a:r>
            <a:endParaRPr lang="en-US" sz="2200" b="1" dirty="0">
              <a:latin typeface="Arial" panose="020B0604020202020204" pitchFamily="34" charset="0"/>
            </a:endParaRPr>
          </a:p>
          <a:p>
            <a:pPr marL="800100" lvl="1" indent="-342900" fontAlgn="base">
              <a:spcBef>
                <a:spcPts val="500"/>
              </a:spcBef>
              <a:buFont typeface="Arial" panose="020B0604020202020204" pitchFamily="34" charset="0"/>
              <a:buChar char="–"/>
            </a:pPr>
            <a:r>
              <a:rPr lang="en-US" sz="2200" dirty="0">
                <a:latin typeface="Arial" panose="020B0604020202020204" pitchFamily="34" charset="0"/>
              </a:rPr>
              <a:t>Develop ambient FHAB monitoring program</a:t>
            </a:r>
          </a:p>
          <a:p>
            <a:pPr marL="800100" lvl="1" indent="-342900" fontAlgn="base">
              <a:spcBef>
                <a:spcPts val="500"/>
              </a:spcBef>
              <a:buFont typeface="Arial" panose="020B0604020202020204" pitchFamily="34" charset="0"/>
              <a:buChar char="–"/>
            </a:pPr>
            <a:endParaRPr lang="en-US" sz="2200" b="1" dirty="0">
              <a:latin typeface="Arial" panose="020B0604020202020204" pitchFamily="34" charset="0"/>
            </a:endParaRPr>
          </a:p>
          <a:p>
            <a:pPr fontAlgn="base">
              <a:spcBef>
                <a:spcPts val="500"/>
              </a:spcBef>
            </a:pPr>
            <a:r>
              <a:rPr lang="en-US" sz="2200" b="1" dirty="0">
                <a:latin typeface="Arial" panose="020B0604020202020204" pitchFamily="34" charset="0"/>
              </a:rPr>
              <a:t>Management and Mitigation Strategy </a:t>
            </a:r>
            <a:r>
              <a:rPr lang="en-US" sz="2200" dirty="0">
                <a:solidFill>
                  <a:schemeClr val="accent6">
                    <a:lumMod val="75000"/>
                  </a:schemeClr>
                </a:solidFill>
                <a:ea typeface="Calibri"/>
                <a:cs typeface="Calibri"/>
                <a:sym typeface="Calibri"/>
              </a:rPr>
              <a:t>(Phase 2 future funding)</a:t>
            </a:r>
            <a:endParaRPr lang="en-US" sz="2200" b="1" dirty="0">
              <a:latin typeface="Arial" panose="020B0604020202020204" pitchFamily="34" charset="0"/>
            </a:endParaRPr>
          </a:p>
          <a:p>
            <a:pPr marL="800100" lvl="1" indent="-342900" fontAlgn="base">
              <a:spcBef>
                <a:spcPts val="500"/>
              </a:spcBef>
              <a:buFont typeface="Arial" panose="020B0604020202020204" pitchFamily="34" charset="0"/>
              <a:buChar char="–"/>
            </a:pPr>
            <a:r>
              <a:rPr lang="en-US" sz="2200" dirty="0">
                <a:latin typeface="Arial" panose="020B0604020202020204" pitchFamily="34" charset="0"/>
              </a:rPr>
              <a:t>Recommendations/guidance for management and mitigation approaches </a:t>
            </a:r>
          </a:p>
          <a:p>
            <a:pPr marL="800100" lvl="1" indent="-342900" fontAlgn="base">
              <a:spcBef>
                <a:spcPts val="500"/>
              </a:spcBef>
              <a:buFont typeface="Arial" panose="020B0604020202020204" pitchFamily="34" charset="0"/>
              <a:buChar char="–"/>
            </a:pPr>
            <a:endParaRPr lang="en-US" sz="2200" dirty="0">
              <a:latin typeface="Arial" panose="020B0604020202020204" pitchFamily="34" charset="0"/>
            </a:endParaRPr>
          </a:p>
          <a:p>
            <a:pPr fontAlgn="base">
              <a:spcBef>
                <a:spcPts val="1000"/>
              </a:spcBef>
            </a:pPr>
            <a:r>
              <a:rPr lang="en-US" sz="2200" b="1" dirty="0">
                <a:latin typeface="Arial" panose="020B0604020202020204" pitchFamily="34" charset="0"/>
              </a:rPr>
              <a:t>Research Strategy </a:t>
            </a:r>
            <a:r>
              <a:rPr lang="en-US" sz="2200" dirty="0">
                <a:solidFill>
                  <a:schemeClr val="accent6">
                    <a:lumMod val="75000"/>
                  </a:schemeClr>
                </a:solidFill>
                <a:ea typeface="Calibri"/>
                <a:cs typeface="Calibri"/>
                <a:sym typeface="Calibri"/>
              </a:rPr>
              <a:t>(Phase 3 future funding)</a:t>
            </a:r>
            <a:endParaRPr lang="en-US" sz="2200" b="1" dirty="0">
              <a:latin typeface="Arial" panose="020B0604020202020204" pitchFamily="34" charset="0"/>
            </a:endParaRPr>
          </a:p>
          <a:p>
            <a:pPr marL="800100" lvl="1" indent="-342900" fontAlgn="base">
              <a:spcBef>
                <a:spcPts val="500"/>
              </a:spcBef>
              <a:buFont typeface="Arial" panose="020B0604020202020204" pitchFamily="34" charset="0"/>
              <a:buChar char="–"/>
            </a:pPr>
            <a:r>
              <a:rPr lang="en-US" sz="2200" dirty="0">
                <a:latin typeface="Arial" panose="020B0604020202020204" pitchFamily="34" charset="0"/>
              </a:rPr>
              <a:t>Determine priority areas of scientific research on all aspects of FHAB science</a:t>
            </a:r>
          </a:p>
        </p:txBody>
      </p:sp>
    </p:spTree>
    <p:extLst>
      <p:ext uri="{BB962C8B-B14F-4D97-AF65-F5344CB8AC3E}">
        <p14:creationId xmlns:p14="http://schemas.microsoft.com/office/powerpoint/2010/main" val="4004273977"/>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200" dirty="0" smtClean="0">
            <a:solidFill>
              <a:schemeClr val="dk1"/>
            </a:solidFill>
            <a:latin typeface="+mn-lt"/>
            <a:ea typeface="Calibri"/>
            <a:cs typeface="Calibri"/>
            <a:sym typeface="Calibri"/>
          </a:defRPr>
        </a:defPPr>
      </a:lst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sz="2200" b="1" dirty="0" smtClean="0">
            <a:solidFill>
              <a:schemeClr val="tx1"/>
            </a:solidFill>
            <a:ea typeface="Calibri"/>
            <a:cs typeface="Calibri"/>
            <a:sym typeface="Calibri"/>
          </a:defRPr>
        </a:defPPr>
      </a:lstStyle>
    </a:sp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2836</TotalTime>
  <Words>2618</Words>
  <Application>Microsoft Office PowerPoint</Application>
  <PresentationFormat>Widescreen</PresentationFormat>
  <Paragraphs>435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Frutiger CE 55 Roman</vt:lpstr>
      <vt:lpstr>Questrial</vt:lpstr>
      <vt:lpstr>1_Office Theme</vt:lpstr>
      <vt:lpstr>Office Theme</vt:lpstr>
      <vt:lpstr>California Water Boards Freshwater harmful algal bloom monitoring strategy</vt:lpstr>
      <vt:lpstr>PowerPoint Presentation</vt:lpstr>
      <vt:lpstr>PowerPoint Presentation</vt:lpstr>
      <vt:lpstr>PowerPoint Presentation</vt:lpstr>
      <vt:lpstr> FHAB events in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Introductions: Project Team</vt:lpstr>
      <vt:lpstr>Introductions: TAC</vt:lpstr>
      <vt:lpstr>Introductions: TAC</vt:lpstr>
      <vt:lpstr>PowerPoint Presentation</vt:lpstr>
      <vt:lpstr>Stakeholder Advisory Group has overlap with TAC, but is meant to more broadly inform/outreach</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HARMFUL ALGAL BLOOM PROGRAM </dc:title>
  <dc:creator>Dunn, Ali@Waterboards</dc:creator>
  <cp:lastModifiedBy>Bouma-Gregson, Keith@Waterboards</cp:lastModifiedBy>
  <cp:revision>198</cp:revision>
  <dcterms:modified xsi:type="dcterms:W3CDTF">2019-04-11T22:02:55Z</dcterms:modified>
</cp:coreProperties>
</file>