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37"/>
  </p:notesMasterIdLst>
  <p:sldIdLst>
    <p:sldId id="257" r:id="rId8"/>
    <p:sldId id="258" r:id="rId9"/>
    <p:sldId id="262" r:id="rId10"/>
    <p:sldId id="263" r:id="rId11"/>
    <p:sldId id="270" r:id="rId12"/>
    <p:sldId id="275" r:id="rId13"/>
    <p:sldId id="264" r:id="rId14"/>
    <p:sldId id="265" r:id="rId15"/>
    <p:sldId id="266" r:id="rId16"/>
    <p:sldId id="267" r:id="rId17"/>
    <p:sldId id="277" r:id="rId18"/>
    <p:sldId id="272" r:id="rId19"/>
    <p:sldId id="289" r:id="rId20"/>
    <p:sldId id="290" r:id="rId21"/>
    <p:sldId id="291" r:id="rId22"/>
    <p:sldId id="292" r:id="rId23"/>
    <p:sldId id="276" r:id="rId24"/>
    <p:sldId id="282" r:id="rId25"/>
    <p:sldId id="293" r:id="rId26"/>
    <p:sldId id="294" r:id="rId27"/>
    <p:sldId id="285" r:id="rId28"/>
    <p:sldId id="295" r:id="rId29"/>
    <p:sldId id="287" r:id="rId30"/>
    <p:sldId id="296" r:id="rId31"/>
    <p:sldId id="271" r:id="rId32"/>
    <p:sldId id="274" r:id="rId33"/>
    <p:sldId id="273" r:id="rId34"/>
    <p:sldId id="268" r:id="rId35"/>
    <p:sldId id="2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33" autoAdjust="0"/>
  </p:normalViewPr>
  <p:slideViewPr>
    <p:cSldViewPr>
      <p:cViewPr>
        <p:scale>
          <a:sx n="65" d="100"/>
          <a:sy n="65" d="100"/>
        </p:scale>
        <p:origin x="-1314" y="-7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fs4\Wastewater\EMMAP\Pinto%20Lake\319%20(h)%20Grant\Presentations\Final\Figures\Pinto_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s4\Wastewater\EMMAP\Pinto%20Lake\319%20(h)%20Grant\Presentations\Final\Figures\Pinto_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s4\Wastewater\EMMAP\Pinto%20Lake\319%20(h)%20Grant\Presentations\Final\Figures\Pinto_Figur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s4\Wastewater\EMMAP\Pinto%20Lake\319%20(h)%20Grant\Presentations\Final\Figures\Pinto_Figu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s4\Wastewater\EMMAP\Pinto%20Lake\319%20(h)%20Grant\Presentations\Final\Figures\Pinto_Figur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s4\Wastewater\EMMAP\Pinto%20Lake\319%20(h)%20Grant\Presentations\Final\Figures\Pinto_Figur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s4\Wastewater\EMMAP\Pinto%20Lake\Data_5-4-18.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s4\Wastewater\EMMAP\Pinto%20Lake\Data_5-4-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t" anchorCtr="1"/>
          <a:lstStyle/>
          <a:p>
            <a:pPr>
              <a:defRPr sz="1600"/>
            </a:pPr>
            <a:r>
              <a:rPr lang="en-US" sz="1600"/>
              <a:t>Average Phosphorus Concentrations Lake-wide, All Depths</a:t>
            </a:r>
          </a:p>
        </c:rich>
      </c:tx>
      <c:layout/>
      <c:overlay val="0"/>
    </c:title>
    <c:autoTitleDeleted val="0"/>
    <c:plotArea>
      <c:layout/>
      <c:lineChart>
        <c:grouping val="standard"/>
        <c:varyColors val="0"/>
        <c:ser>
          <c:idx val="0"/>
          <c:order val="0"/>
          <c:tx>
            <c:strRef>
              <c:f>'Figure 7'!$F$5</c:f>
              <c:strCache>
                <c:ptCount val="1"/>
                <c:pt idx="0">
                  <c:v>Posttreatment</c:v>
                </c:pt>
              </c:strCache>
            </c:strRef>
          </c:tx>
          <c:spPr>
            <a:ln>
              <a:solidFill>
                <a:srgbClr val="00B050"/>
              </a:solidFill>
            </a:ln>
          </c:spPr>
          <c:marker>
            <c:symbol val="diamond"/>
            <c:size val="5"/>
            <c:spPr>
              <a:solidFill>
                <a:srgbClr val="00B050"/>
              </a:solidFill>
              <a:ln>
                <a:noFill/>
              </a:ln>
            </c:spPr>
          </c:marker>
          <c:cat>
            <c:numLit>
              <c:formatCode>m/d/yyyy</c:formatCode>
              <c:ptCount val="3"/>
              <c:pt idx="0">
                <c:v>42852</c:v>
              </c:pt>
              <c:pt idx="1">
                <c:v>43088</c:v>
              </c:pt>
              <c:pt idx="2">
                <c:v>43157</c:v>
              </c:pt>
            </c:numLit>
          </c:cat>
          <c:val>
            <c:numRef>
              <c:f>'Figure 7'!$F$6:$F$8</c:f>
              <c:numCache>
                <c:formatCode>0.00</c:formatCode>
                <c:ptCount val="3"/>
                <c:pt idx="0">
                  <c:v>4.4583333333333336E-2</c:v>
                </c:pt>
                <c:pt idx="1">
                  <c:v>8.8333333333333333E-2</c:v>
                </c:pt>
                <c:pt idx="2">
                  <c:v>3.1666666666666669E-2</c:v>
                </c:pt>
              </c:numCache>
            </c:numRef>
          </c:val>
          <c:smooth val="0"/>
        </c:ser>
        <c:dLbls>
          <c:showLegendKey val="0"/>
          <c:showVal val="0"/>
          <c:showCatName val="0"/>
          <c:showSerName val="0"/>
          <c:showPercent val="0"/>
          <c:showBubbleSize val="0"/>
        </c:dLbls>
        <c:marker val="1"/>
        <c:smooth val="0"/>
        <c:axId val="47452928"/>
        <c:axId val="49230208"/>
      </c:lineChart>
      <c:lineChart>
        <c:grouping val="standard"/>
        <c:varyColors val="0"/>
        <c:ser>
          <c:idx val="1"/>
          <c:order val="1"/>
          <c:tx>
            <c:strRef>
              <c:f>'Figure 7'!$F$1</c:f>
              <c:strCache>
                <c:ptCount val="1"/>
                <c:pt idx="0">
                  <c:v>Pretreatment</c:v>
                </c:pt>
              </c:strCache>
            </c:strRef>
          </c:tx>
          <c:spPr>
            <a:ln>
              <a:solidFill>
                <a:srgbClr val="FF0000"/>
              </a:solidFill>
            </a:ln>
          </c:spPr>
          <c:marker>
            <c:symbol val="diamond"/>
            <c:size val="8"/>
            <c:spPr>
              <a:solidFill>
                <a:srgbClr val="FF0000"/>
              </a:solidFill>
              <a:ln>
                <a:noFill/>
              </a:ln>
            </c:spPr>
          </c:marker>
          <c:cat>
            <c:numLit>
              <c:formatCode>m/d/yyyy</c:formatCode>
              <c:ptCount val="3"/>
              <c:pt idx="0">
                <c:v>42487</c:v>
              </c:pt>
              <c:pt idx="1">
                <c:v>42709</c:v>
              </c:pt>
              <c:pt idx="2">
                <c:v>42817</c:v>
              </c:pt>
            </c:numLit>
          </c:cat>
          <c:val>
            <c:numRef>
              <c:f>'Figure 7'!$F$2:$F$4</c:f>
              <c:numCache>
                <c:formatCode>0.00</c:formatCode>
                <c:ptCount val="3"/>
                <c:pt idx="0">
                  <c:v>0.60750000000000004</c:v>
                </c:pt>
                <c:pt idx="1">
                  <c:v>0.65</c:v>
                </c:pt>
                <c:pt idx="2">
                  <c:v>0.46333333333333321</c:v>
                </c:pt>
              </c:numCache>
            </c:numRef>
          </c:val>
          <c:smooth val="0"/>
        </c:ser>
        <c:dLbls>
          <c:showLegendKey val="0"/>
          <c:showVal val="0"/>
          <c:showCatName val="0"/>
          <c:showSerName val="0"/>
          <c:showPercent val="0"/>
          <c:showBubbleSize val="0"/>
        </c:dLbls>
        <c:marker val="1"/>
        <c:smooth val="0"/>
        <c:axId val="62266752"/>
        <c:axId val="62264832"/>
      </c:lineChart>
      <c:dateAx>
        <c:axId val="47452928"/>
        <c:scaling>
          <c:orientation val="minMax"/>
          <c:max val="43191"/>
          <c:min val="42826"/>
        </c:scaling>
        <c:delete val="0"/>
        <c:axPos val="b"/>
        <c:title>
          <c:tx>
            <c:rich>
              <a:bodyPr/>
              <a:lstStyle/>
              <a:p>
                <a:pPr>
                  <a:defRPr sz="1050" baseline="0">
                    <a:solidFill>
                      <a:srgbClr val="00B050"/>
                    </a:solidFill>
                  </a:defRPr>
                </a:pPr>
                <a:r>
                  <a:rPr lang="en-US" sz="1050" baseline="0">
                    <a:solidFill>
                      <a:srgbClr val="00B050"/>
                    </a:solidFill>
                  </a:rPr>
                  <a:t>Post-treatment Sampling Events</a:t>
                </a:r>
              </a:p>
            </c:rich>
          </c:tx>
          <c:layout/>
          <c:overlay val="0"/>
        </c:title>
        <c:numFmt formatCode="m/d/yyyy" sourceLinked="1"/>
        <c:majorTickMark val="out"/>
        <c:minorTickMark val="none"/>
        <c:tickLblPos val="nextTo"/>
        <c:txPr>
          <a:bodyPr/>
          <a:lstStyle/>
          <a:p>
            <a:pPr>
              <a:defRPr baseline="0">
                <a:solidFill>
                  <a:srgbClr val="00B050"/>
                </a:solidFill>
              </a:defRPr>
            </a:pPr>
            <a:endParaRPr lang="en-US"/>
          </a:p>
        </c:txPr>
        <c:crossAx val="49230208"/>
        <c:crosses val="autoZero"/>
        <c:auto val="1"/>
        <c:lblOffset val="100"/>
        <c:baseTimeUnit val="months"/>
      </c:dateAx>
      <c:valAx>
        <c:axId val="49230208"/>
        <c:scaling>
          <c:orientation val="minMax"/>
        </c:scaling>
        <c:delete val="0"/>
        <c:axPos val="l"/>
        <c:majorGridlines/>
        <c:title>
          <c:tx>
            <c:rich>
              <a:bodyPr rot="-5400000" vert="horz"/>
              <a:lstStyle/>
              <a:p>
                <a:pPr>
                  <a:defRPr sz="1050"/>
                </a:pPr>
                <a:r>
                  <a:rPr lang="en-US" sz="1050" baseline="0" dirty="0" smtClean="0"/>
                  <a:t>Total Phosphorus </a:t>
                </a:r>
                <a:r>
                  <a:rPr lang="en-US" sz="1050" dirty="0"/>
                  <a:t>(mg/L)</a:t>
                </a:r>
              </a:p>
            </c:rich>
          </c:tx>
          <c:layout/>
          <c:overlay val="0"/>
        </c:title>
        <c:numFmt formatCode="0.00" sourceLinked="1"/>
        <c:majorTickMark val="out"/>
        <c:minorTickMark val="none"/>
        <c:tickLblPos val="nextTo"/>
        <c:txPr>
          <a:bodyPr/>
          <a:lstStyle/>
          <a:p>
            <a:pPr>
              <a:defRPr sz="1050" b="1"/>
            </a:pPr>
            <a:endParaRPr lang="en-US"/>
          </a:p>
        </c:txPr>
        <c:crossAx val="47452928"/>
        <c:crosses val="autoZero"/>
        <c:crossBetween val="between"/>
      </c:valAx>
      <c:valAx>
        <c:axId val="62264832"/>
        <c:scaling>
          <c:orientation val="minMax"/>
        </c:scaling>
        <c:delete val="1"/>
        <c:axPos val="r"/>
        <c:numFmt formatCode="0.00" sourceLinked="1"/>
        <c:majorTickMark val="out"/>
        <c:minorTickMark val="none"/>
        <c:tickLblPos val="nextTo"/>
        <c:crossAx val="62266752"/>
        <c:crosses val="max"/>
        <c:crossBetween val="between"/>
      </c:valAx>
      <c:dateAx>
        <c:axId val="62266752"/>
        <c:scaling>
          <c:orientation val="minMax"/>
          <c:max val="42826"/>
          <c:min val="42461"/>
        </c:scaling>
        <c:delete val="0"/>
        <c:axPos val="t"/>
        <c:title>
          <c:tx>
            <c:rich>
              <a:bodyPr/>
              <a:lstStyle/>
              <a:p>
                <a:pPr>
                  <a:defRPr sz="1050" baseline="0">
                    <a:solidFill>
                      <a:srgbClr val="FF0000"/>
                    </a:solidFill>
                  </a:defRPr>
                </a:pPr>
                <a:r>
                  <a:rPr lang="en-US" sz="1050" baseline="0">
                    <a:solidFill>
                      <a:srgbClr val="FF0000"/>
                    </a:solidFill>
                  </a:rPr>
                  <a:t>Pre-treatment Sampling Events</a:t>
                </a:r>
              </a:p>
            </c:rich>
          </c:tx>
          <c:layout/>
          <c:overlay val="0"/>
        </c:title>
        <c:numFmt formatCode="m/d/yyyy" sourceLinked="1"/>
        <c:majorTickMark val="out"/>
        <c:minorTickMark val="none"/>
        <c:tickLblPos val="nextTo"/>
        <c:txPr>
          <a:bodyPr/>
          <a:lstStyle/>
          <a:p>
            <a:pPr>
              <a:defRPr baseline="0">
                <a:solidFill>
                  <a:srgbClr val="FF0000"/>
                </a:solidFill>
              </a:defRPr>
            </a:pPr>
            <a:endParaRPr lang="en-US"/>
          </a:p>
        </c:txPr>
        <c:crossAx val="62264832"/>
        <c:crosses val="max"/>
        <c:auto val="1"/>
        <c:lblOffset val="100"/>
        <c:baseTimeUnit val="months"/>
      </c:dateAx>
      <c:spPr>
        <a:solidFill>
          <a:schemeClr val="bg1"/>
        </a:solidFill>
      </c:spPr>
    </c:plotArea>
    <c:plotVisOnly val="1"/>
    <c:dispBlanksAs val="gap"/>
    <c:showDLblsOverMax val="0"/>
  </c:chart>
  <c:spPr>
    <a:solidFill>
      <a:schemeClr val="bg1"/>
    </a:solid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Average Orthophosphate Concentrations Lake-wide, All Depths</a:t>
            </a:r>
          </a:p>
        </c:rich>
      </c:tx>
      <c:layout/>
      <c:overlay val="0"/>
    </c:title>
    <c:autoTitleDeleted val="0"/>
    <c:plotArea>
      <c:layout/>
      <c:lineChart>
        <c:grouping val="standard"/>
        <c:varyColors val="0"/>
        <c:ser>
          <c:idx val="0"/>
          <c:order val="0"/>
          <c:tx>
            <c:strRef>
              <c:f>'Figure 8'!$F$5</c:f>
              <c:strCache>
                <c:ptCount val="1"/>
                <c:pt idx="0">
                  <c:v>Posttreatment</c:v>
                </c:pt>
              </c:strCache>
            </c:strRef>
          </c:tx>
          <c:spPr>
            <a:ln>
              <a:solidFill>
                <a:srgbClr val="00B050"/>
              </a:solidFill>
            </a:ln>
          </c:spPr>
          <c:marker>
            <c:symbol val="diamond"/>
            <c:size val="5"/>
            <c:spPr>
              <a:solidFill>
                <a:srgbClr val="00B050"/>
              </a:solidFill>
              <a:ln>
                <a:noFill/>
              </a:ln>
            </c:spPr>
          </c:marker>
          <c:cat>
            <c:numLit>
              <c:formatCode>m/d/yyyy</c:formatCode>
              <c:ptCount val="3"/>
              <c:pt idx="0">
                <c:v>42852</c:v>
              </c:pt>
              <c:pt idx="1">
                <c:v>43088</c:v>
              </c:pt>
              <c:pt idx="2">
                <c:v>43157</c:v>
              </c:pt>
            </c:numLit>
          </c:cat>
          <c:val>
            <c:numRef>
              <c:f>'Figure 8'!$F$6:$F$8</c:f>
              <c:numCache>
                <c:formatCode>0.00</c:formatCode>
                <c:ptCount val="3"/>
                <c:pt idx="0">
                  <c:v>1.1666666666666667E-2</c:v>
                </c:pt>
                <c:pt idx="1">
                  <c:v>1.1666666666666667E-2</c:v>
                </c:pt>
                <c:pt idx="2">
                  <c:v>9.9999999999999985E-3</c:v>
                </c:pt>
              </c:numCache>
            </c:numRef>
          </c:val>
          <c:smooth val="0"/>
        </c:ser>
        <c:dLbls>
          <c:showLegendKey val="0"/>
          <c:showVal val="0"/>
          <c:showCatName val="0"/>
          <c:showSerName val="0"/>
          <c:showPercent val="0"/>
          <c:showBubbleSize val="0"/>
        </c:dLbls>
        <c:marker val="1"/>
        <c:smooth val="0"/>
        <c:axId val="76395648"/>
        <c:axId val="84157184"/>
      </c:lineChart>
      <c:lineChart>
        <c:grouping val="standard"/>
        <c:varyColors val="0"/>
        <c:ser>
          <c:idx val="1"/>
          <c:order val="1"/>
          <c:tx>
            <c:strRef>
              <c:f>'Figure 8'!$F$1</c:f>
              <c:strCache>
                <c:ptCount val="1"/>
                <c:pt idx="0">
                  <c:v>Pretreatment</c:v>
                </c:pt>
              </c:strCache>
            </c:strRef>
          </c:tx>
          <c:spPr>
            <a:ln>
              <a:solidFill>
                <a:srgbClr val="FF0000"/>
              </a:solidFill>
            </a:ln>
          </c:spPr>
          <c:marker>
            <c:symbol val="diamond"/>
            <c:size val="8"/>
            <c:spPr>
              <a:solidFill>
                <a:srgbClr val="FF0000"/>
              </a:solidFill>
              <a:ln>
                <a:noFill/>
              </a:ln>
            </c:spPr>
          </c:marker>
          <c:cat>
            <c:numLit>
              <c:formatCode>m/d/yyyy</c:formatCode>
              <c:ptCount val="3"/>
              <c:pt idx="0">
                <c:v>42487</c:v>
              </c:pt>
              <c:pt idx="1">
                <c:v>42709</c:v>
              </c:pt>
              <c:pt idx="2">
                <c:v>42817</c:v>
              </c:pt>
            </c:numLit>
          </c:cat>
          <c:val>
            <c:numRef>
              <c:f>'Figure 8'!$F$2:$F$5</c:f>
              <c:numCache>
                <c:formatCode>0.00</c:formatCode>
                <c:ptCount val="4"/>
                <c:pt idx="0">
                  <c:v>0.46666666666666662</c:v>
                </c:pt>
                <c:pt idx="1">
                  <c:v>0.4916666666666667</c:v>
                </c:pt>
                <c:pt idx="2">
                  <c:v>0.26500000000000001</c:v>
                </c:pt>
                <c:pt idx="3" formatCode="General">
                  <c:v>0</c:v>
                </c:pt>
              </c:numCache>
            </c:numRef>
          </c:val>
          <c:smooth val="0"/>
        </c:ser>
        <c:dLbls>
          <c:showLegendKey val="0"/>
          <c:showVal val="0"/>
          <c:showCatName val="0"/>
          <c:showSerName val="0"/>
          <c:showPercent val="0"/>
          <c:showBubbleSize val="0"/>
        </c:dLbls>
        <c:marker val="1"/>
        <c:smooth val="0"/>
        <c:axId val="159172864"/>
        <c:axId val="159170944"/>
      </c:lineChart>
      <c:dateAx>
        <c:axId val="76395648"/>
        <c:scaling>
          <c:orientation val="minMax"/>
          <c:max val="43191"/>
          <c:min val="42826"/>
        </c:scaling>
        <c:delete val="0"/>
        <c:axPos val="b"/>
        <c:title>
          <c:tx>
            <c:rich>
              <a:bodyPr/>
              <a:lstStyle/>
              <a:p>
                <a:pPr>
                  <a:defRPr sz="1050" baseline="0">
                    <a:solidFill>
                      <a:srgbClr val="00B050"/>
                    </a:solidFill>
                  </a:defRPr>
                </a:pPr>
                <a:r>
                  <a:rPr lang="en-US" sz="1050" baseline="0">
                    <a:solidFill>
                      <a:srgbClr val="00B050"/>
                    </a:solidFill>
                  </a:rPr>
                  <a:t>Post-treatment Sampling Events</a:t>
                </a:r>
              </a:p>
            </c:rich>
          </c:tx>
          <c:layout/>
          <c:overlay val="0"/>
        </c:title>
        <c:numFmt formatCode="m/d/yyyy" sourceLinked="1"/>
        <c:majorTickMark val="out"/>
        <c:minorTickMark val="none"/>
        <c:tickLblPos val="nextTo"/>
        <c:txPr>
          <a:bodyPr/>
          <a:lstStyle/>
          <a:p>
            <a:pPr>
              <a:defRPr baseline="0">
                <a:solidFill>
                  <a:srgbClr val="00B050"/>
                </a:solidFill>
              </a:defRPr>
            </a:pPr>
            <a:endParaRPr lang="en-US"/>
          </a:p>
        </c:txPr>
        <c:crossAx val="84157184"/>
        <c:crosses val="autoZero"/>
        <c:auto val="1"/>
        <c:lblOffset val="100"/>
        <c:baseTimeUnit val="months"/>
      </c:dateAx>
      <c:valAx>
        <c:axId val="84157184"/>
        <c:scaling>
          <c:orientation val="minMax"/>
        </c:scaling>
        <c:delete val="0"/>
        <c:axPos val="l"/>
        <c:majorGridlines/>
        <c:title>
          <c:tx>
            <c:rich>
              <a:bodyPr rot="-5400000" vert="horz"/>
              <a:lstStyle/>
              <a:p>
                <a:pPr>
                  <a:defRPr sz="1050"/>
                </a:pPr>
                <a:r>
                  <a:rPr lang="en-US" sz="1050" dirty="0" smtClean="0"/>
                  <a:t>Orthophosphate (</a:t>
                </a:r>
                <a:r>
                  <a:rPr lang="en-US" sz="1050" dirty="0"/>
                  <a:t>mg/L)</a:t>
                </a:r>
              </a:p>
            </c:rich>
          </c:tx>
          <c:layout/>
          <c:overlay val="0"/>
        </c:title>
        <c:numFmt formatCode="0.00" sourceLinked="1"/>
        <c:majorTickMark val="out"/>
        <c:minorTickMark val="none"/>
        <c:tickLblPos val="nextTo"/>
        <c:txPr>
          <a:bodyPr/>
          <a:lstStyle/>
          <a:p>
            <a:pPr>
              <a:defRPr b="1"/>
            </a:pPr>
            <a:endParaRPr lang="en-US"/>
          </a:p>
        </c:txPr>
        <c:crossAx val="76395648"/>
        <c:crosses val="autoZero"/>
        <c:crossBetween val="between"/>
      </c:valAx>
      <c:valAx>
        <c:axId val="159170944"/>
        <c:scaling>
          <c:orientation val="minMax"/>
        </c:scaling>
        <c:delete val="1"/>
        <c:axPos val="r"/>
        <c:numFmt formatCode="0.00" sourceLinked="1"/>
        <c:majorTickMark val="out"/>
        <c:minorTickMark val="none"/>
        <c:tickLblPos val="nextTo"/>
        <c:crossAx val="159172864"/>
        <c:crosses val="max"/>
        <c:crossBetween val="between"/>
      </c:valAx>
      <c:dateAx>
        <c:axId val="159172864"/>
        <c:scaling>
          <c:orientation val="minMax"/>
          <c:max val="42826"/>
          <c:min val="42461"/>
        </c:scaling>
        <c:delete val="0"/>
        <c:axPos val="t"/>
        <c:title>
          <c:tx>
            <c:rich>
              <a:bodyPr/>
              <a:lstStyle/>
              <a:p>
                <a:pPr>
                  <a:defRPr sz="1050" baseline="0">
                    <a:solidFill>
                      <a:srgbClr val="FF0000"/>
                    </a:solidFill>
                  </a:defRPr>
                </a:pPr>
                <a:r>
                  <a:rPr lang="en-US" sz="1050" baseline="0">
                    <a:solidFill>
                      <a:srgbClr val="FF0000"/>
                    </a:solidFill>
                  </a:rPr>
                  <a:t>Pre-treatment Sampling Events</a:t>
                </a:r>
              </a:p>
            </c:rich>
          </c:tx>
          <c:layout/>
          <c:overlay val="0"/>
        </c:title>
        <c:numFmt formatCode="m/d/yyyy" sourceLinked="1"/>
        <c:majorTickMark val="out"/>
        <c:minorTickMark val="none"/>
        <c:tickLblPos val="nextTo"/>
        <c:txPr>
          <a:bodyPr/>
          <a:lstStyle/>
          <a:p>
            <a:pPr>
              <a:defRPr baseline="0">
                <a:solidFill>
                  <a:srgbClr val="FF0000"/>
                </a:solidFill>
              </a:defRPr>
            </a:pPr>
            <a:endParaRPr lang="en-US"/>
          </a:p>
        </c:txPr>
        <c:crossAx val="159170944"/>
        <c:crosses val="max"/>
        <c:auto val="1"/>
        <c:lblOffset val="100"/>
        <c:baseTimeUnit val="months"/>
      </c:dateAx>
    </c:plotArea>
    <c:plotVisOnly val="1"/>
    <c:dispBlanksAs val="gap"/>
    <c:showDLblsOverMax val="0"/>
  </c:chart>
  <c:spPr>
    <a:solidFill>
      <a:schemeClr val="bg1"/>
    </a:solidFill>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SPATT: Total</a:t>
            </a:r>
            <a:r>
              <a:rPr lang="en-US" baseline="0"/>
              <a:t> Microcystin at the Pinto Lake Dock</a:t>
            </a:r>
            <a:endParaRPr lang="en-US"/>
          </a:p>
        </c:rich>
      </c:tx>
      <c:layout/>
      <c:overlay val="0"/>
    </c:title>
    <c:autoTitleDeleted val="0"/>
    <c:plotArea>
      <c:layout/>
      <c:barChart>
        <c:barDir val="col"/>
        <c:grouping val="clustered"/>
        <c:varyColors val="0"/>
        <c:ser>
          <c:idx val="1"/>
          <c:order val="0"/>
          <c:tx>
            <c:v>Date of completed alum treatment</c:v>
          </c:tx>
          <c:invertIfNegative val="0"/>
          <c:dPt>
            <c:idx val="255"/>
            <c:invertIfNegative val="0"/>
            <c:bubble3D val="0"/>
            <c:spPr>
              <a:ln w="38100">
                <a:solidFill>
                  <a:schemeClr val="accent2"/>
                </a:solidFill>
              </a:ln>
            </c:spPr>
          </c:dPt>
          <c:cat>
            <c:numRef>
              <c:f>'Figure 13'!$A$2:$A$306</c:f>
              <c:numCache>
                <c:formatCode>m/d/yyyy</c:formatCode>
                <c:ptCount val="305"/>
                <c:pt idx="0">
                  <c:v>40818</c:v>
                </c:pt>
                <c:pt idx="1">
                  <c:v>40826</c:v>
                </c:pt>
                <c:pt idx="2">
                  <c:v>40833</c:v>
                </c:pt>
                <c:pt idx="3">
                  <c:v>40839</c:v>
                </c:pt>
                <c:pt idx="4">
                  <c:v>40845</c:v>
                </c:pt>
                <c:pt idx="5">
                  <c:v>40853</c:v>
                </c:pt>
                <c:pt idx="6">
                  <c:v>40859</c:v>
                </c:pt>
                <c:pt idx="7">
                  <c:v>40867</c:v>
                </c:pt>
                <c:pt idx="8">
                  <c:v>40874</c:v>
                </c:pt>
                <c:pt idx="9">
                  <c:v>40881</c:v>
                </c:pt>
                <c:pt idx="10">
                  <c:v>40888</c:v>
                </c:pt>
                <c:pt idx="11">
                  <c:v>40895</c:v>
                </c:pt>
                <c:pt idx="12">
                  <c:v>40903</c:v>
                </c:pt>
                <c:pt idx="13" formatCode="d\-mmm">
                  <c:v>40910</c:v>
                </c:pt>
                <c:pt idx="14" formatCode="d\-mmm\-yy">
                  <c:v>40916</c:v>
                </c:pt>
                <c:pt idx="15" formatCode="d\-mmm\-yy">
                  <c:v>40923</c:v>
                </c:pt>
                <c:pt idx="16" formatCode="d\-mmm\-yy">
                  <c:v>40930</c:v>
                </c:pt>
                <c:pt idx="17" formatCode="d\-mmm\-yy">
                  <c:v>40937</c:v>
                </c:pt>
                <c:pt idx="18" formatCode="d\-mmm\-yy">
                  <c:v>40944</c:v>
                </c:pt>
                <c:pt idx="19" formatCode="d\-mmm\-yy">
                  <c:v>40951</c:v>
                </c:pt>
                <c:pt idx="20" formatCode="d\-mmm\-yy">
                  <c:v>40958</c:v>
                </c:pt>
                <c:pt idx="21" formatCode="d\-mmm\-yy">
                  <c:v>40965</c:v>
                </c:pt>
                <c:pt idx="22" formatCode="d\-mmm\-yy">
                  <c:v>40972</c:v>
                </c:pt>
                <c:pt idx="23" formatCode="d\-mmm\-yy">
                  <c:v>40979</c:v>
                </c:pt>
                <c:pt idx="24" formatCode="d\-mmm\-yy">
                  <c:v>40986</c:v>
                </c:pt>
                <c:pt idx="25" formatCode="d\-mmm\-yy">
                  <c:v>40993</c:v>
                </c:pt>
                <c:pt idx="26" formatCode="d\-mmm\-yy">
                  <c:v>41003</c:v>
                </c:pt>
                <c:pt idx="27" formatCode="d\-mmm\-yy">
                  <c:v>41009</c:v>
                </c:pt>
                <c:pt idx="28" formatCode="d\-mmm\-yy">
                  <c:v>41014</c:v>
                </c:pt>
                <c:pt idx="29" formatCode="d\-mmm\-yy">
                  <c:v>41021</c:v>
                </c:pt>
                <c:pt idx="30" formatCode="d\-mmm\-yy">
                  <c:v>41028</c:v>
                </c:pt>
                <c:pt idx="31" formatCode="d\-mmm\-yy">
                  <c:v>41035</c:v>
                </c:pt>
                <c:pt idx="32" formatCode="d\-mmm\-yy">
                  <c:v>41042</c:v>
                </c:pt>
                <c:pt idx="33" formatCode="d\-mmm\-yy">
                  <c:v>41049</c:v>
                </c:pt>
                <c:pt idx="34" formatCode="d\-mmm\-yy">
                  <c:v>41056</c:v>
                </c:pt>
                <c:pt idx="35" formatCode="d\-mmm\-yy">
                  <c:v>41062</c:v>
                </c:pt>
                <c:pt idx="36" formatCode="d\-mmm\-yy">
                  <c:v>41069</c:v>
                </c:pt>
                <c:pt idx="37" formatCode="d\-mmm\-yy">
                  <c:v>41083</c:v>
                </c:pt>
                <c:pt idx="38" formatCode="d\-mmm\-yy">
                  <c:v>41091</c:v>
                </c:pt>
                <c:pt idx="39" formatCode="d\-mmm\-yy">
                  <c:v>41098</c:v>
                </c:pt>
                <c:pt idx="40" formatCode="d\-mmm\-yy">
                  <c:v>41105</c:v>
                </c:pt>
                <c:pt idx="41" formatCode="d\-mmm\-yy">
                  <c:v>41112</c:v>
                </c:pt>
                <c:pt idx="42" formatCode="d\-mmm\-yy">
                  <c:v>41116</c:v>
                </c:pt>
                <c:pt idx="43" formatCode="d\-mmm\-yy">
                  <c:v>41119</c:v>
                </c:pt>
                <c:pt idx="44" formatCode="d\-mmm\-yy">
                  <c:v>41126</c:v>
                </c:pt>
                <c:pt idx="45" formatCode="d\-mmm\-yy">
                  <c:v>41130</c:v>
                </c:pt>
                <c:pt idx="46" formatCode="d\-mmm\-yy">
                  <c:v>41133</c:v>
                </c:pt>
                <c:pt idx="47" formatCode="d\-mmm\-yy">
                  <c:v>41140</c:v>
                </c:pt>
                <c:pt idx="48" formatCode="d\-mmm\-yy">
                  <c:v>41147</c:v>
                </c:pt>
                <c:pt idx="49" formatCode="d\-mmm\-yy">
                  <c:v>41154</c:v>
                </c:pt>
                <c:pt idx="50" formatCode="d\-mmm\-yy">
                  <c:v>41155</c:v>
                </c:pt>
                <c:pt idx="51" formatCode="d\-mmm\-yy">
                  <c:v>41162</c:v>
                </c:pt>
                <c:pt idx="52" formatCode="d\-mmm\-yy">
                  <c:v>41165</c:v>
                </c:pt>
                <c:pt idx="53" formatCode="d\-mmm\-yy">
                  <c:v>41169</c:v>
                </c:pt>
                <c:pt idx="54" formatCode="d\-mmm\-yy">
                  <c:v>41176</c:v>
                </c:pt>
                <c:pt idx="55" formatCode="d\-mmm\-yy">
                  <c:v>41187</c:v>
                </c:pt>
                <c:pt idx="56" formatCode="d\-mmm\-yy">
                  <c:v>41196</c:v>
                </c:pt>
                <c:pt idx="57" formatCode="d\-mmm\-yy">
                  <c:v>41201</c:v>
                </c:pt>
                <c:pt idx="58" formatCode="d\-mmm\-yy">
                  <c:v>41208</c:v>
                </c:pt>
                <c:pt idx="59" formatCode="d\-mmm\-yy">
                  <c:v>41216</c:v>
                </c:pt>
                <c:pt idx="60" formatCode="d\-mmm\-yy">
                  <c:v>41224</c:v>
                </c:pt>
                <c:pt idx="61" formatCode="d\-mmm\-yy">
                  <c:v>41230</c:v>
                </c:pt>
                <c:pt idx="62" formatCode="d\-mmm\-yy">
                  <c:v>41240</c:v>
                </c:pt>
                <c:pt idx="63" formatCode="d\-mmm\-yy">
                  <c:v>41246</c:v>
                </c:pt>
                <c:pt idx="64" formatCode="d\-mmm\-yy">
                  <c:v>41252</c:v>
                </c:pt>
                <c:pt idx="65" formatCode="d\-mmm\-yy">
                  <c:v>41263</c:v>
                </c:pt>
                <c:pt idx="66" formatCode="d\-mmm\-yy">
                  <c:v>41275</c:v>
                </c:pt>
                <c:pt idx="67" formatCode="d\-mmm\-yy">
                  <c:v>41282</c:v>
                </c:pt>
                <c:pt idx="68" formatCode="d\-mmm\-yy">
                  <c:v>41289</c:v>
                </c:pt>
                <c:pt idx="69" formatCode="d\-mmm\-yy">
                  <c:v>41296</c:v>
                </c:pt>
                <c:pt idx="70" formatCode="d\-mmm\-yy">
                  <c:v>41303</c:v>
                </c:pt>
                <c:pt idx="71" formatCode="d\-mmm\-yy">
                  <c:v>41312</c:v>
                </c:pt>
                <c:pt idx="72" formatCode="d\-mmm\-yy">
                  <c:v>41321</c:v>
                </c:pt>
                <c:pt idx="73" formatCode="d\-mmm\-yy">
                  <c:v>41328</c:v>
                </c:pt>
                <c:pt idx="74" formatCode="d\-mmm\-yy">
                  <c:v>41335</c:v>
                </c:pt>
                <c:pt idx="75" formatCode="d\-mmm\-yy">
                  <c:v>41343</c:v>
                </c:pt>
                <c:pt idx="76" formatCode="d\-mmm\-yy">
                  <c:v>41349</c:v>
                </c:pt>
                <c:pt idx="77" formatCode="d\-mmm\-yy">
                  <c:v>41357</c:v>
                </c:pt>
                <c:pt idx="78" formatCode="d\-mmm\-yy">
                  <c:v>41362</c:v>
                </c:pt>
                <c:pt idx="79" formatCode="d\-mmm\-yy">
                  <c:v>41367</c:v>
                </c:pt>
                <c:pt idx="80" formatCode="d\-mmm\-yy">
                  <c:v>41369</c:v>
                </c:pt>
                <c:pt idx="81" formatCode="d\-mmm\-yy">
                  <c:v>41376</c:v>
                </c:pt>
                <c:pt idx="82" formatCode="d\-mmm\-yy">
                  <c:v>41385</c:v>
                </c:pt>
                <c:pt idx="83" formatCode="d\-mmm\-yy">
                  <c:v>41397</c:v>
                </c:pt>
                <c:pt idx="84" formatCode="d\-mmm\-yy">
                  <c:v>41405</c:v>
                </c:pt>
                <c:pt idx="85" formatCode="d\-mmm\-yy">
                  <c:v>41412</c:v>
                </c:pt>
                <c:pt idx="86" formatCode="d\-mmm\-yy">
                  <c:v>41419</c:v>
                </c:pt>
                <c:pt idx="87" formatCode="d\-mmm\-yy">
                  <c:v>41426</c:v>
                </c:pt>
                <c:pt idx="88" formatCode="d\-mmm\-yy">
                  <c:v>41433</c:v>
                </c:pt>
                <c:pt idx="89" formatCode="d\-mmm\-yy">
                  <c:v>41441</c:v>
                </c:pt>
                <c:pt idx="90" formatCode="d\-mmm\-yy">
                  <c:v>41448</c:v>
                </c:pt>
                <c:pt idx="91" formatCode="d\-mmm\-yy">
                  <c:v>41454</c:v>
                </c:pt>
                <c:pt idx="92" formatCode="d\-mmm\-yy">
                  <c:v>41466</c:v>
                </c:pt>
                <c:pt idx="93" formatCode="d\-mmm\-yy">
                  <c:v>41476</c:v>
                </c:pt>
                <c:pt idx="94" formatCode="d\-mmm\-yy">
                  <c:v>41483</c:v>
                </c:pt>
                <c:pt idx="95" formatCode="d\-mmm\-yy">
                  <c:v>41490</c:v>
                </c:pt>
                <c:pt idx="96" formatCode="d\-mmm\-yy">
                  <c:v>41497</c:v>
                </c:pt>
                <c:pt idx="97" formatCode="d\-mmm\-yy">
                  <c:v>41511</c:v>
                </c:pt>
                <c:pt idx="98" formatCode="d\-mmm\-yy">
                  <c:v>41518</c:v>
                </c:pt>
                <c:pt idx="99" formatCode="d\-mmm\-yy">
                  <c:v>41524</c:v>
                </c:pt>
                <c:pt idx="100" formatCode="d\-mmm\-yy">
                  <c:v>41531</c:v>
                </c:pt>
                <c:pt idx="101" formatCode="d\-mmm\-yy">
                  <c:v>41538</c:v>
                </c:pt>
                <c:pt idx="102" formatCode="d\-mmm\-yy">
                  <c:v>41546</c:v>
                </c:pt>
                <c:pt idx="103" formatCode="d\-mmm\-yy">
                  <c:v>41552</c:v>
                </c:pt>
                <c:pt idx="104" formatCode="d\-mmm\-yy">
                  <c:v>41559</c:v>
                </c:pt>
                <c:pt idx="105" formatCode="d\-mmm\-yy">
                  <c:v>41566</c:v>
                </c:pt>
                <c:pt idx="106" formatCode="d\-mmm\-yy">
                  <c:v>41572</c:v>
                </c:pt>
                <c:pt idx="107" formatCode="d\-mmm\-yy">
                  <c:v>41581</c:v>
                </c:pt>
                <c:pt idx="108" formatCode="d\-mmm\-yy">
                  <c:v>41594</c:v>
                </c:pt>
                <c:pt idx="109" formatCode="d\-mmm\-yy">
                  <c:v>41623</c:v>
                </c:pt>
                <c:pt idx="110" formatCode="d\-mmm\-yy">
                  <c:v>41629</c:v>
                </c:pt>
                <c:pt idx="111" formatCode="d\-mmm\-yy">
                  <c:v>41642</c:v>
                </c:pt>
                <c:pt idx="112" formatCode="d\-mmm\-yy">
                  <c:v>41651</c:v>
                </c:pt>
                <c:pt idx="113" formatCode="d\-mmm\-yy">
                  <c:v>41658</c:v>
                </c:pt>
                <c:pt idx="114" formatCode="d\-mmm\-yy">
                  <c:v>41665</c:v>
                </c:pt>
                <c:pt idx="115" formatCode="d\-mmm\-yy">
                  <c:v>41671</c:v>
                </c:pt>
                <c:pt idx="116" formatCode="d\-mmm\-yy">
                  <c:v>41678</c:v>
                </c:pt>
                <c:pt idx="117" formatCode="d\-mmm\-yy">
                  <c:v>41686</c:v>
                </c:pt>
                <c:pt idx="118" formatCode="d\-mmm\-yy">
                  <c:v>41713</c:v>
                </c:pt>
                <c:pt idx="119" formatCode="d\-mmm\-yy">
                  <c:v>41721</c:v>
                </c:pt>
                <c:pt idx="120" formatCode="d\-mmm\-yy">
                  <c:v>41727</c:v>
                </c:pt>
                <c:pt idx="121" formatCode="d\-mmm\-yy">
                  <c:v>41735</c:v>
                </c:pt>
                <c:pt idx="122" formatCode="d\-mmm\-yy">
                  <c:v>41749</c:v>
                </c:pt>
                <c:pt idx="123" formatCode="d\-mmm\-yy">
                  <c:v>41752</c:v>
                </c:pt>
                <c:pt idx="124" formatCode="d\-mmm\-yy">
                  <c:v>41755</c:v>
                </c:pt>
                <c:pt idx="125" formatCode="d\-mmm\-yy">
                  <c:v>41762</c:v>
                </c:pt>
                <c:pt idx="126" formatCode="d\-mmm\-yy">
                  <c:v>41770</c:v>
                </c:pt>
                <c:pt idx="127" formatCode="d\-mmm\-yy">
                  <c:v>41777</c:v>
                </c:pt>
                <c:pt idx="128" formatCode="d\-mmm\-yy">
                  <c:v>41784</c:v>
                </c:pt>
                <c:pt idx="129" formatCode="d\-mmm\-yy">
                  <c:v>41790</c:v>
                </c:pt>
                <c:pt idx="130" formatCode="d\-mmm\-yy">
                  <c:v>41798</c:v>
                </c:pt>
                <c:pt idx="131" formatCode="d\-mmm\-yy">
                  <c:v>41804</c:v>
                </c:pt>
                <c:pt idx="132" formatCode="d\-mmm\-yy">
                  <c:v>41811</c:v>
                </c:pt>
                <c:pt idx="133" formatCode="d\-mmm\-yy">
                  <c:v>41818</c:v>
                </c:pt>
                <c:pt idx="134" formatCode="d\-mmm\-yy">
                  <c:v>41825</c:v>
                </c:pt>
                <c:pt idx="135" formatCode="d\-mmm\-yy">
                  <c:v>41832</c:v>
                </c:pt>
                <c:pt idx="136" formatCode="d\-mmm\-yy">
                  <c:v>41839</c:v>
                </c:pt>
                <c:pt idx="137" formatCode="d\-mmm\-yy">
                  <c:v>41846</c:v>
                </c:pt>
                <c:pt idx="138" formatCode="d\-mmm\-yy">
                  <c:v>41853</c:v>
                </c:pt>
                <c:pt idx="139" formatCode="d\-mmm\-yy">
                  <c:v>41860</c:v>
                </c:pt>
                <c:pt idx="140" formatCode="d\-mmm\-yy">
                  <c:v>41866</c:v>
                </c:pt>
                <c:pt idx="141" formatCode="d\-mmm\-yy">
                  <c:v>41882</c:v>
                </c:pt>
                <c:pt idx="142" formatCode="d\-mmm\-yy">
                  <c:v>41888</c:v>
                </c:pt>
                <c:pt idx="143" formatCode="d\-mmm\-yy">
                  <c:v>41895</c:v>
                </c:pt>
                <c:pt idx="144" formatCode="d\-mmm\-yy">
                  <c:v>41902</c:v>
                </c:pt>
                <c:pt idx="145" formatCode="d\-mmm\-yy">
                  <c:v>41909</c:v>
                </c:pt>
                <c:pt idx="146" formatCode="d\-mmm\-yy">
                  <c:v>41916</c:v>
                </c:pt>
                <c:pt idx="147" formatCode="d\-mmm\-yy">
                  <c:v>41923</c:v>
                </c:pt>
                <c:pt idx="148" formatCode="d\-mmm\-yy">
                  <c:v>41930</c:v>
                </c:pt>
                <c:pt idx="149" formatCode="d\-mmm\-yy">
                  <c:v>41945</c:v>
                </c:pt>
                <c:pt idx="150" formatCode="d\-mmm\-yy">
                  <c:v>41952</c:v>
                </c:pt>
                <c:pt idx="151" formatCode="d\-mmm\-yy">
                  <c:v>41959</c:v>
                </c:pt>
                <c:pt idx="152" formatCode="d\-mmm\-yy">
                  <c:v>41966</c:v>
                </c:pt>
                <c:pt idx="153" formatCode="d\-mmm\-yy">
                  <c:v>41973</c:v>
                </c:pt>
                <c:pt idx="154" formatCode="d\-mmm\-yy">
                  <c:v>41979</c:v>
                </c:pt>
                <c:pt idx="155" formatCode="d\-mmm\-yy">
                  <c:v>41986</c:v>
                </c:pt>
                <c:pt idx="156" formatCode="d\-mmm\-yy">
                  <c:v>41995</c:v>
                </c:pt>
                <c:pt idx="157" formatCode="d\-mmm\-yy">
                  <c:v>42001</c:v>
                </c:pt>
                <c:pt idx="158" formatCode="d\-mmm\-yy">
                  <c:v>42007</c:v>
                </c:pt>
                <c:pt idx="159" formatCode="d\-mmm\-yy">
                  <c:v>42014</c:v>
                </c:pt>
                <c:pt idx="160" formatCode="d\-mmm\-yy">
                  <c:v>42022</c:v>
                </c:pt>
                <c:pt idx="161" formatCode="d\-mmm\-yy">
                  <c:v>42029</c:v>
                </c:pt>
                <c:pt idx="162" formatCode="d\-mmm\-yy">
                  <c:v>42035</c:v>
                </c:pt>
                <c:pt idx="163" formatCode="d\-mmm\-yy">
                  <c:v>42042</c:v>
                </c:pt>
                <c:pt idx="164" formatCode="d\-mmm\-yy">
                  <c:v>42050</c:v>
                </c:pt>
                <c:pt idx="165" formatCode="d\-mmm\-yy">
                  <c:v>42057</c:v>
                </c:pt>
                <c:pt idx="166">
                  <c:v>42063</c:v>
                </c:pt>
                <c:pt idx="167">
                  <c:v>42091</c:v>
                </c:pt>
                <c:pt idx="168" formatCode="d\-mmm">
                  <c:v>42098</c:v>
                </c:pt>
                <c:pt idx="169" formatCode="d\-mmm">
                  <c:v>42105</c:v>
                </c:pt>
                <c:pt idx="170" formatCode="d\-mmm\-yy">
                  <c:v>42111</c:v>
                </c:pt>
                <c:pt idx="171" formatCode="d\-mmm\-yy">
                  <c:v>42124</c:v>
                </c:pt>
                <c:pt idx="172" formatCode="d\-mmm\-yy">
                  <c:v>42126</c:v>
                </c:pt>
                <c:pt idx="173" formatCode="d\-mmm\-yy">
                  <c:v>42133</c:v>
                </c:pt>
                <c:pt idx="174" formatCode="d\-mmm\-yy">
                  <c:v>42149</c:v>
                </c:pt>
                <c:pt idx="175" formatCode="d\-mmm\-yy">
                  <c:v>42162</c:v>
                </c:pt>
                <c:pt idx="176" formatCode="d\-mmm\-yy">
                  <c:v>42166</c:v>
                </c:pt>
                <c:pt idx="177" formatCode="d\-mmm\-yy">
                  <c:v>42173</c:v>
                </c:pt>
                <c:pt idx="178" formatCode="d\-mmm\-yy">
                  <c:v>42183</c:v>
                </c:pt>
                <c:pt idx="179" formatCode="d\-mmm\-yy">
                  <c:v>42197</c:v>
                </c:pt>
                <c:pt idx="180" formatCode="d\-mmm\-yy">
                  <c:v>42203</c:v>
                </c:pt>
                <c:pt idx="181" formatCode="d\-mmm\-yy">
                  <c:v>42210</c:v>
                </c:pt>
                <c:pt idx="182" formatCode="d\-mmm\-yy">
                  <c:v>42217</c:v>
                </c:pt>
                <c:pt idx="183" formatCode="d\-mmm\-yy">
                  <c:v>42224</c:v>
                </c:pt>
                <c:pt idx="184" formatCode="d\-mmm\-yy">
                  <c:v>42231</c:v>
                </c:pt>
                <c:pt idx="185" formatCode="d\-mmm\-yy">
                  <c:v>42239</c:v>
                </c:pt>
                <c:pt idx="186" formatCode="d\-mmm\-yy">
                  <c:v>42246</c:v>
                </c:pt>
                <c:pt idx="187" formatCode="d\-mmm\-yy">
                  <c:v>42253</c:v>
                </c:pt>
                <c:pt idx="188" formatCode="d\-mmm\-yy">
                  <c:v>42259</c:v>
                </c:pt>
                <c:pt idx="189" formatCode="d\-mmm\-yy">
                  <c:v>42268</c:v>
                </c:pt>
                <c:pt idx="190" formatCode="d\-mmm\-yy">
                  <c:v>42275</c:v>
                </c:pt>
                <c:pt idx="191" formatCode="d\-mmm\-yy">
                  <c:v>42282</c:v>
                </c:pt>
                <c:pt idx="192" formatCode="d\-mmm\-yy">
                  <c:v>42289</c:v>
                </c:pt>
                <c:pt idx="193" formatCode="d\-mmm\-yy">
                  <c:v>42296</c:v>
                </c:pt>
                <c:pt idx="194">
                  <c:v>42303</c:v>
                </c:pt>
                <c:pt idx="195">
                  <c:v>42311</c:v>
                </c:pt>
                <c:pt idx="196">
                  <c:v>42318</c:v>
                </c:pt>
                <c:pt idx="197">
                  <c:v>42332</c:v>
                </c:pt>
                <c:pt idx="198">
                  <c:v>42340</c:v>
                </c:pt>
                <c:pt idx="199">
                  <c:v>42347</c:v>
                </c:pt>
                <c:pt idx="200">
                  <c:v>42354</c:v>
                </c:pt>
                <c:pt idx="201">
                  <c:v>42371</c:v>
                </c:pt>
                <c:pt idx="202">
                  <c:v>42378</c:v>
                </c:pt>
                <c:pt idx="203">
                  <c:v>42385</c:v>
                </c:pt>
                <c:pt idx="204">
                  <c:v>42392</c:v>
                </c:pt>
                <c:pt idx="205">
                  <c:v>42400</c:v>
                </c:pt>
                <c:pt idx="206">
                  <c:v>42407</c:v>
                </c:pt>
                <c:pt idx="207">
                  <c:v>42413</c:v>
                </c:pt>
                <c:pt idx="208">
                  <c:v>42427</c:v>
                </c:pt>
                <c:pt idx="209">
                  <c:v>42443</c:v>
                </c:pt>
                <c:pt idx="210">
                  <c:v>42455</c:v>
                </c:pt>
                <c:pt idx="211">
                  <c:v>42463</c:v>
                </c:pt>
                <c:pt idx="212">
                  <c:v>42470</c:v>
                </c:pt>
                <c:pt idx="213">
                  <c:v>42477</c:v>
                </c:pt>
                <c:pt idx="214">
                  <c:v>42484</c:v>
                </c:pt>
                <c:pt idx="215">
                  <c:v>42491</c:v>
                </c:pt>
                <c:pt idx="216">
                  <c:v>42498</c:v>
                </c:pt>
                <c:pt idx="217">
                  <c:v>42505</c:v>
                </c:pt>
                <c:pt idx="218">
                  <c:v>42512</c:v>
                </c:pt>
                <c:pt idx="219">
                  <c:v>42519</c:v>
                </c:pt>
                <c:pt idx="220">
                  <c:v>42532</c:v>
                </c:pt>
                <c:pt idx="221">
                  <c:v>42539</c:v>
                </c:pt>
                <c:pt idx="222">
                  <c:v>42543</c:v>
                </c:pt>
                <c:pt idx="223">
                  <c:v>42546</c:v>
                </c:pt>
                <c:pt idx="224">
                  <c:v>42551</c:v>
                </c:pt>
                <c:pt idx="225">
                  <c:v>42561</c:v>
                </c:pt>
                <c:pt idx="226">
                  <c:v>42567</c:v>
                </c:pt>
                <c:pt idx="227">
                  <c:v>42577</c:v>
                </c:pt>
                <c:pt idx="228">
                  <c:v>42582</c:v>
                </c:pt>
                <c:pt idx="229">
                  <c:v>42589</c:v>
                </c:pt>
                <c:pt idx="230">
                  <c:v>42595</c:v>
                </c:pt>
                <c:pt idx="231">
                  <c:v>42601</c:v>
                </c:pt>
                <c:pt idx="232">
                  <c:v>42608</c:v>
                </c:pt>
                <c:pt idx="233">
                  <c:v>42615</c:v>
                </c:pt>
                <c:pt idx="234">
                  <c:v>42624</c:v>
                </c:pt>
                <c:pt idx="235">
                  <c:v>42629</c:v>
                </c:pt>
                <c:pt idx="236">
                  <c:v>42638</c:v>
                </c:pt>
                <c:pt idx="237">
                  <c:v>42645</c:v>
                </c:pt>
                <c:pt idx="238">
                  <c:v>42656</c:v>
                </c:pt>
                <c:pt idx="239">
                  <c:v>42666</c:v>
                </c:pt>
                <c:pt idx="240">
                  <c:v>42673</c:v>
                </c:pt>
                <c:pt idx="241">
                  <c:v>42678</c:v>
                </c:pt>
                <c:pt idx="242">
                  <c:v>42687</c:v>
                </c:pt>
                <c:pt idx="243">
                  <c:v>42694</c:v>
                </c:pt>
                <c:pt idx="244">
                  <c:v>42708</c:v>
                </c:pt>
                <c:pt idx="245">
                  <c:v>42716</c:v>
                </c:pt>
                <c:pt idx="246">
                  <c:v>42726</c:v>
                </c:pt>
                <c:pt idx="247">
                  <c:v>42737</c:v>
                </c:pt>
                <c:pt idx="248">
                  <c:v>42738</c:v>
                </c:pt>
                <c:pt idx="249">
                  <c:v>42742</c:v>
                </c:pt>
                <c:pt idx="250">
                  <c:v>42749</c:v>
                </c:pt>
                <c:pt idx="251">
                  <c:v>42819</c:v>
                </c:pt>
                <c:pt idx="252">
                  <c:v>42824</c:v>
                </c:pt>
                <c:pt idx="253">
                  <c:v>42830</c:v>
                </c:pt>
                <c:pt idx="254">
                  <c:v>42834</c:v>
                </c:pt>
                <c:pt idx="255">
                  <c:v>42835</c:v>
                </c:pt>
                <c:pt idx="256">
                  <c:v>42840</c:v>
                </c:pt>
                <c:pt idx="257">
                  <c:v>42848</c:v>
                </c:pt>
                <c:pt idx="258">
                  <c:v>42855</c:v>
                </c:pt>
                <c:pt idx="259">
                  <c:v>42861</c:v>
                </c:pt>
                <c:pt idx="260">
                  <c:v>42869</c:v>
                </c:pt>
                <c:pt idx="261">
                  <c:v>42877</c:v>
                </c:pt>
                <c:pt idx="262">
                  <c:v>42889</c:v>
                </c:pt>
                <c:pt idx="263">
                  <c:v>42896</c:v>
                </c:pt>
                <c:pt idx="264">
                  <c:v>42900</c:v>
                </c:pt>
                <c:pt idx="265">
                  <c:v>42903</c:v>
                </c:pt>
                <c:pt idx="266">
                  <c:v>42910</c:v>
                </c:pt>
                <c:pt idx="267">
                  <c:v>42917</c:v>
                </c:pt>
                <c:pt idx="268">
                  <c:v>42925</c:v>
                </c:pt>
                <c:pt idx="269">
                  <c:v>42931</c:v>
                </c:pt>
                <c:pt idx="270">
                  <c:v>42939</c:v>
                </c:pt>
                <c:pt idx="271">
                  <c:v>42948</c:v>
                </c:pt>
                <c:pt idx="272">
                  <c:v>42953</c:v>
                </c:pt>
                <c:pt idx="273">
                  <c:v>42957</c:v>
                </c:pt>
                <c:pt idx="274">
                  <c:v>42965</c:v>
                </c:pt>
                <c:pt idx="275">
                  <c:v>42973</c:v>
                </c:pt>
                <c:pt idx="276">
                  <c:v>42980</c:v>
                </c:pt>
                <c:pt idx="277">
                  <c:v>42986</c:v>
                </c:pt>
                <c:pt idx="278">
                  <c:v>42987</c:v>
                </c:pt>
                <c:pt idx="279">
                  <c:v>42989</c:v>
                </c:pt>
                <c:pt idx="280">
                  <c:v>42994</c:v>
                </c:pt>
                <c:pt idx="281">
                  <c:v>43001</c:v>
                </c:pt>
                <c:pt idx="282">
                  <c:v>43014</c:v>
                </c:pt>
                <c:pt idx="283">
                  <c:v>43021</c:v>
                </c:pt>
                <c:pt idx="284">
                  <c:v>43030</c:v>
                </c:pt>
                <c:pt idx="285">
                  <c:v>43037</c:v>
                </c:pt>
                <c:pt idx="286">
                  <c:v>43044</c:v>
                </c:pt>
                <c:pt idx="287">
                  <c:v>43049</c:v>
                </c:pt>
                <c:pt idx="288">
                  <c:v>43059</c:v>
                </c:pt>
                <c:pt idx="289">
                  <c:v>43067</c:v>
                </c:pt>
                <c:pt idx="290">
                  <c:v>43076</c:v>
                </c:pt>
                <c:pt idx="291">
                  <c:v>43084</c:v>
                </c:pt>
                <c:pt idx="292">
                  <c:v>43092</c:v>
                </c:pt>
                <c:pt idx="293">
                  <c:v>43107</c:v>
                </c:pt>
                <c:pt idx="294">
                  <c:v>43114</c:v>
                </c:pt>
                <c:pt idx="295">
                  <c:v>43121</c:v>
                </c:pt>
                <c:pt idx="296">
                  <c:v>43128</c:v>
                </c:pt>
                <c:pt idx="297">
                  <c:v>43135</c:v>
                </c:pt>
                <c:pt idx="298">
                  <c:v>43150</c:v>
                </c:pt>
                <c:pt idx="299">
                  <c:v>43156</c:v>
                </c:pt>
                <c:pt idx="300">
                  <c:v>43163</c:v>
                </c:pt>
                <c:pt idx="301">
                  <c:v>43170</c:v>
                </c:pt>
                <c:pt idx="302">
                  <c:v>43177</c:v>
                </c:pt>
                <c:pt idx="303">
                  <c:v>43184</c:v>
                </c:pt>
                <c:pt idx="304">
                  <c:v>43191</c:v>
                </c:pt>
              </c:numCache>
            </c:numRef>
          </c:cat>
          <c:val>
            <c:numRef>
              <c:f>'Figure 13'!$C$2:$C$306</c:f>
              <c:numCache>
                <c:formatCode>General</c:formatCode>
                <c:ptCount val="305"/>
                <c:pt idx="255">
                  <c:v>3766.0659898957078</c:v>
                </c:pt>
              </c:numCache>
            </c:numRef>
          </c:val>
        </c:ser>
        <c:dLbls>
          <c:showLegendKey val="0"/>
          <c:showVal val="0"/>
          <c:showCatName val="0"/>
          <c:showSerName val="0"/>
          <c:showPercent val="0"/>
          <c:showBubbleSize val="0"/>
        </c:dLbls>
        <c:gapWidth val="0"/>
        <c:axId val="159179136"/>
        <c:axId val="159181056"/>
      </c:barChart>
      <c:lineChart>
        <c:grouping val="standard"/>
        <c:varyColors val="0"/>
        <c:ser>
          <c:idx val="0"/>
          <c:order val="1"/>
          <c:tx>
            <c:v>Total microcystin (ppb)</c:v>
          </c:tx>
          <c:spPr>
            <a:ln>
              <a:solidFill>
                <a:schemeClr val="accent3"/>
              </a:solidFill>
            </a:ln>
          </c:spPr>
          <c:marker>
            <c:symbol val="none"/>
          </c:marker>
          <c:cat>
            <c:numRef>
              <c:f>'Figure 13'!$A$2:$A$306</c:f>
              <c:numCache>
                <c:formatCode>m/d/yyyy</c:formatCode>
                <c:ptCount val="305"/>
                <c:pt idx="0">
                  <c:v>40818</c:v>
                </c:pt>
                <c:pt idx="1">
                  <c:v>40826</c:v>
                </c:pt>
                <c:pt idx="2">
                  <c:v>40833</c:v>
                </c:pt>
                <c:pt idx="3">
                  <c:v>40839</c:v>
                </c:pt>
                <c:pt idx="4">
                  <c:v>40845</c:v>
                </c:pt>
                <c:pt idx="5">
                  <c:v>40853</c:v>
                </c:pt>
                <c:pt idx="6">
                  <c:v>40859</c:v>
                </c:pt>
                <c:pt idx="7">
                  <c:v>40867</c:v>
                </c:pt>
                <c:pt idx="8">
                  <c:v>40874</c:v>
                </c:pt>
                <c:pt idx="9">
                  <c:v>40881</c:v>
                </c:pt>
                <c:pt idx="10">
                  <c:v>40888</c:v>
                </c:pt>
                <c:pt idx="11">
                  <c:v>40895</c:v>
                </c:pt>
                <c:pt idx="12">
                  <c:v>40903</c:v>
                </c:pt>
                <c:pt idx="13" formatCode="d\-mmm">
                  <c:v>40910</c:v>
                </c:pt>
                <c:pt idx="14" formatCode="d\-mmm\-yy">
                  <c:v>40916</c:v>
                </c:pt>
                <c:pt idx="15" formatCode="d\-mmm\-yy">
                  <c:v>40923</c:v>
                </c:pt>
                <c:pt idx="16" formatCode="d\-mmm\-yy">
                  <c:v>40930</c:v>
                </c:pt>
                <c:pt idx="17" formatCode="d\-mmm\-yy">
                  <c:v>40937</c:v>
                </c:pt>
                <c:pt idx="18" formatCode="d\-mmm\-yy">
                  <c:v>40944</c:v>
                </c:pt>
                <c:pt idx="19" formatCode="d\-mmm\-yy">
                  <c:v>40951</c:v>
                </c:pt>
                <c:pt idx="20" formatCode="d\-mmm\-yy">
                  <c:v>40958</c:v>
                </c:pt>
                <c:pt idx="21" formatCode="d\-mmm\-yy">
                  <c:v>40965</c:v>
                </c:pt>
                <c:pt idx="22" formatCode="d\-mmm\-yy">
                  <c:v>40972</c:v>
                </c:pt>
                <c:pt idx="23" formatCode="d\-mmm\-yy">
                  <c:v>40979</c:v>
                </c:pt>
                <c:pt idx="24" formatCode="d\-mmm\-yy">
                  <c:v>40986</c:v>
                </c:pt>
                <c:pt idx="25" formatCode="d\-mmm\-yy">
                  <c:v>40993</c:v>
                </c:pt>
                <c:pt idx="26" formatCode="d\-mmm\-yy">
                  <c:v>41003</c:v>
                </c:pt>
                <c:pt idx="27" formatCode="d\-mmm\-yy">
                  <c:v>41009</c:v>
                </c:pt>
                <c:pt idx="28" formatCode="d\-mmm\-yy">
                  <c:v>41014</c:v>
                </c:pt>
                <c:pt idx="29" formatCode="d\-mmm\-yy">
                  <c:v>41021</c:v>
                </c:pt>
                <c:pt idx="30" formatCode="d\-mmm\-yy">
                  <c:v>41028</c:v>
                </c:pt>
                <c:pt idx="31" formatCode="d\-mmm\-yy">
                  <c:v>41035</c:v>
                </c:pt>
                <c:pt idx="32" formatCode="d\-mmm\-yy">
                  <c:v>41042</c:v>
                </c:pt>
                <c:pt idx="33" formatCode="d\-mmm\-yy">
                  <c:v>41049</c:v>
                </c:pt>
                <c:pt idx="34" formatCode="d\-mmm\-yy">
                  <c:v>41056</c:v>
                </c:pt>
                <c:pt idx="35" formatCode="d\-mmm\-yy">
                  <c:v>41062</c:v>
                </c:pt>
                <c:pt idx="36" formatCode="d\-mmm\-yy">
                  <c:v>41069</c:v>
                </c:pt>
                <c:pt idx="37" formatCode="d\-mmm\-yy">
                  <c:v>41083</c:v>
                </c:pt>
                <c:pt idx="38" formatCode="d\-mmm\-yy">
                  <c:v>41091</c:v>
                </c:pt>
                <c:pt idx="39" formatCode="d\-mmm\-yy">
                  <c:v>41098</c:v>
                </c:pt>
                <c:pt idx="40" formatCode="d\-mmm\-yy">
                  <c:v>41105</c:v>
                </c:pt>
                <c:pt idx="41" formatCode="d\-mmm\-yy">
                  <c:v>41112</c:v>
                </c:pt>
                <c:pt idx="42" formatCode="d\-mmm\-yy">
                  <c:v>41116</c:v>
                </c:pt>
                <c:pt idx="43" formatCode="d\-mmm\-yy">
                  <c:v>41119</c:v>
                </c:pt>
                <c:pt idx="44" formatCode="d\-mmm\-yy">
                  <c:v>41126</c:v>
                </c:pt>
                <c:pt idx="45" formatCode="d\-mmm\-yy">
                  <c:v>41130</c:v>
                </c:pt>
                <c:pt idx="46" formatCode="d\-mmm\-yy">
                  <c:v>41133</c:v>
                </c:pt>
                <c:pt idx="47" formatCode="d\-mmm\-yy">
                  <c:v>41140</c:v>
                </c:pt>
                <c:pt idx="48" formatCode="d\-mmm\-yy">
                  <c:v>41147</c:v>
                </c:pt>
                <c:pt idx="49" formatCode="d\-mmm\-yy">
                  <c:v>41154</c:v>
                </c:pt>
                <c:pt idx="50" formatCode="d\-mmm\-yy">
                  <c:v>41155</c:v>
                </c:pt>
                <c:pt idx="51" formatCode="d\-mmm\-yy">
                  <c:v>41162</c:v>
                </c:pt>
                <c:pt idx="52" formatCode="d\-mmm\-yy">
                  <c:v>41165</c:v>
                </c:pt>
                <c:pt idx="53" formatCode="d\-mmm\-yy">
                  <c:v>41169</c:v>
                </c:pt>
                <c:pt idx="54" formatCode="d\-mmm\-yy">
                  <c:v>41176</c:v>
                </c:pt>
                <c:pt idx="55" formatCode="d\-mmm\-yy">
                  <c:v>41187</c:v>
                </c:pt>
                <c:pt idx="56" formatCode="d\-mmm\-yy">
                  <c:v>41196</c:v>
                </c:pt>
                <c:pt idx="57" formatCode="d\-mmm\-yy">
                  <c:v>41201</c:v>
                </c:pt>
                <c:pt idx="58" formatCode="d\-mmm\-yy">
                  <c:v>41208</c:v>
                </c:pt>
                <c:pt idx="59" formatCode="d\-mmm\-yy">
                  <c:v>41216</c:v>
                </c:pt>
                <c:pt idx="60" formatCode="d\-mmm\-yy">
                  <c:v>41224</c:v>
                </c:pt>
                <c:pt idx="61" formatCode="d\-mmm\-yy">
                  <c:v>41230</c:v>
                </c:pt>
                <c:pt idx="62" formatCode="d\-mmm\-yy">
                  <c:v>41240</c:v>
                </c:pt>
                <c:pt idx="63" formatCode="d\-mmm\-yy">
                  <c:v>41246</c:v>
                </c:pt>
                <c:pt idx="64" formatCode="d\-mmm\-yy">
                  <c:v>41252</c:v>
                </c:pt>
                <c:pt idx="65" formatCode="d\-mmm\-yy">
                  <c:v>41263</c:v>
                </c:pt>
                <c:pt idx="66" formatCode="d\-mmm\-yy">
                  <c:v>41275</c:v>
                </c:pt>
                <c:pt idx="67" formatCode="d\-mmm\-yy">
                  <c:v>41282</c:v>
                </c:pt>
                <c:pt idx="68" formatCode="d\-mmm\-yy">
                  <c:v>41289</c:v>
                </c:pt>
                <c:pt idx="69" formatCode="d\-mmm\-yy">
                  <c:v>41296</c:v>
                </c:pt>
                <c:pt idx="70" formatCode="d\-mmm\-yy">
                  <c:v>41303</c:v>
                </c:pt>
                <c:pt idx="71" formatCode="d\-mmm\-yy">
                  <c:v>41312</c:v>
                </c:pt>
                <c:pt idx="72" formatCode="d\-mmm\-yy">
                  <c:v>41321</c:v>
                </c:pt>
                <c:pt idx="73" formatCode="d\-mmm\-yy">
                  <c:v>41328</c:v>
                </c:pt>
                <c:pt idx="74" formatCode="d\-mmm\-yy">
                  <c:v>41335</c:v>
                </c:pt>
                <c:pt idx="75" formatCode="d\-mmm\-yy">
                  <c:v>41343</c:v>
                </c:pt>
                <c:pt idx="76" formatCode="d\-mmm\-yy">
                  <c:v>41349</c:v>
                </c:pt>
                <c:pt idx="77" formatCode="d\-mmm\-yy">
                  <c:v>41357</c:v>
                </c:pt>
                <c:pt idx="78" formatCode="d\-mmm\-yy">
                  <c:v>41362</c:v>
                </c:pt>
                <c:pt idx="79" formatCode="d\-mmm\-yy">
                  <c:v>41367</c:v>
                </c:pt>
                <c:pt idx="80" formatCode="d\-mmm\-yy">
                  <c:v>41369</c:v>
                </c:pt>
                <c:pt idx="81" formatCode="d\-mmm\-yy">
                  <c:v>41376</c:v>
                </c:pt>
                <c:pt idx="82" formatCode="d\-mmm\-yy">
                  <c:v>41385</c:v>
                </c:pt>
                <c:pt idx="83" formatCode="d\-mmm\-yy">
                  <c:v>41397</c:v>
                </c:pt>
                <c:pt idx="84" formatCode="d\-mmm\-yy">
                  <c:v>41405</c:v>
                </c:pt>
                <c:pt idx="85" formatCode="d\-mmm\-yy">
                  <c:v>41412</c:v>
                </c:pt>
                <c:pt idx="86" formatCode="d\-mmm\-yy">
                  <c:v>41419</c:v>
                </c:pt>
                <c:pt idx="87" formatCode="d\-mmm\-yy">
                  <c:v>41426</c:v>
                </c:pt>
                <c:pt idx="88" formatCode="d\-mmm\-yy">
                  <c:v>41433</c:v>
                </c:pt>
                <c:pt idx="89" formatCode="d\-mmm\-yy">
                  <c:v>41441</c:v>
                </c:pt>
                <c:pt idx="90" formatCode="d\-mmm\-yy">
                  <c:v>41448</c:v>
                </c:pt>
                <c:pt idx="91" formatCode="d\-mmm\-yy">
                  <c:v>41454</c:v>
                </c:pt>
                <c:pt idx="92" formatCode="d\-mmm\-yy">
                  <c:v>41466</c:v>
                </c:pt>
                <c:pt idx="93" formatCode="d\-mmm\-yy">
                  <c:v>41476</c:v>
                </c:pt>
                <c:pt idx="94" formatCode="d\-mmm\-yy">
                  <c:v>41483</c:v>
                </c:pt>
                <c:pt idx="95" formatCode="d\-mmm\-yy">
                  <c:v>41490</c:v>
                </c:pt>
                <c:pt idx="96" formatCode="d\-mmm\-yy">
                  <c:v>41497</c:v>
                </c:pt>
                <c:pt idx="97" formatCode="d\-mmm\-yy">
                  <c:v>41511</c:v>
                </c:pt>
                <c:pt idx="98" formatCode="d\-mmm\-yy">
                  <c:v>41518</c:v>
                </c:pt>
                <c:pt idx="99" formatCode="d\-mmm\-yy">
                  <c:v>41524</c:v>
                </c:pt>
                <c:pt idx="100" formatCode="d\-mmm\-yy">
                  <c:v>41531</c:v>
                </c:pt>
                <c:pt idx="101" formatCode="d\-mmm\-yy">
                  <c:v>41538</c:v>
                </c:pt>
                <c:pt idx="102" formatCode="d\-mmm\-yy">
                  <c:v>41546</c:v>
                </c:pt>
                <c:pt idx="103" formatCode="d\-mmm\-yy">
                  <c:v>41552</c:v>
                </c:pt>
                <c:pt idx="104" formatCode="d\-mmm\-yy">
                  <c:v>41559</c:v>
                </c:pt>
                <c:pt idx="105" formatCode="d\-mmm\-yy">
                  <c:v>41566</c:v>
                </c:pt>
                <c:pt idx="106" formatCode="d\-mmm\-yy">
                  <c:v>41572</c:v>
                </c:pt>
                <c:pt idx="107" formatCode="d\-mmm\-yy">
                  <c:v>41581</c:v>
                </c:pt>
                <c:pt idx="108" formatCode="d\-mmm\-yy">
                  <c:v>41594</c:v>
                </c:pt>
                <c:pt idx="109" formatCode="d\-mmm\-yy">
                  <c:v>41623</c:v>
                </c:pt>
                <c:pt idx="110" formatCode="d\-mmm\-yy">
                  <c:v>41629</c:v>
                </c:pt>
                <c:pt idx="111" formatCode="d\-mmm\-yy">
                  <c:v>41642</c:v>
                </c:pt>
                <c:pt idx="112" formatCode="d\-mmm\-yy">
                  <c:v>41651</c:v>
                </c:pt>
                <c:pt idx="113" formatCode="d\-mmm\-yy">
                  <c:v>41658</c:v>
                </c:pt>
                <c:pt idx="114" formatCode="d\-mmm\-yy">
                  <c:v>41665</c:v>
                </c:pt>
                <c:pt idx="115" formatCode="d\-mmm\-yy">
                  <c:v>41671</c:v>
                </c:pt>
                <c:pt idx="116" formatCode="d\-mmm\-yy">
                  <c:v>41678</c:v>
                </c:pt>
                <c:pt idx="117" formatCode="d\-mmm\-yy">
                  <c:v>41686</c:v>
                </c:pt>
                <c:pt idx="118" formatCode="d\-mmm\-yy">
                  <c:v>41713</c:v>
                </c:pt>
                <c:pt idx="119" formatCode="d\-mmm\-yy">
                  <c:v>41721</c:v>
                </c:pt>
                <c:pt idx="120" formatCode="d\-mmm\-yy">
                  <c:v>41727</c:v>
                </c:pt>
                <c:pt idx="121" formatCode="d\-mmm\-yy">
                  <c:v>41735</c:v>
                </c:pt>
                <c:pt idx="122" formatCode="d\-mmm\-yy">
                  <c:v>41749</c:v>
                </c:pt>
                <c:pt idx="123" formatCode="d\-mmm\-yy">
                  <c:v>41752</c:v>
                </c:pt>
                <c:pt idx="124" formatCode="d\-mmm\-yy">
                  <c:v>41755</c:v>
                </c:pt>
                <c:pt idx="125" formatCode="d\-mmm\-yy">
                  <c:v>41762</c:v>
                </c:pt>
                <c:pt idx="126" formatCode="d\-mmm\-yy">
                  <c:v>41770</c:v>
                </c:pt>
                <c:pt idx="127" formatCode="d\-mmm\-yy">
                  <c:v>41777</c:v>
                </c:pt>
                <c:pt idx="128" formatCode="d\-mmm\-yy">
                  <c:v>41784</c:v>
                </c:pt>
                <c:pt idx="129" formatCode="d\-mmm\-yy">
                  <c:v>41790</c:v>
                </c:pt>
                <c:pt idx="130" formatCode="d\-mmm\-yy">
                  <c:v>41798</c:v>
                </c:pt>
                <c:pt idx="131" formatCode="d\-mmm\-yy">
                  <c:v>41804</c:v>
                </c:pt>
                <c:pt idx="132" formatCode="d\-mmm\-yy">
                  <c:v>41811</c:v>
                </c:pt>
                <c:pt idx="133" formatCode="d\-mmm\-yy">
                  <c:v>41818</c:v>
                </c:pt>
                <c:pt idx="134" formatCode="d\-mmm\-yy">
                  <c:v>41825</c:v>
                </c:pt>
                <c:pt idx="135" formatCode="d\-mmm\-yy">
                  <c:v>41832</c:v>
                </c:pt>
                <c:pt idx="136" formatCode="d\-mmm\-yy">
                  <c:v>41839</c:v>
                </c:pt>
                <c:pt idx="137" formatCode="d\-mmm\-yy">
                  <c:v>41846</c:v>
                </c:pt>
                <c:pt idx="138" formatCode="d\-mmm\-yy">
                  <c:v>41853</c:v>
                </c:pt>
                <c:pt idx="139" formatCode="d\-mmm\-yy">
                  <c:v>41860</c:v>
                </c:pt>
                <c:pt idx="140" formatCode="d\-mmm\-yy">
                  <c:v>41866</c:v>
                </c:pt>
                <c:pt idx="141" formatCode="d\-mmm\-yy">
                  <c:v>41882</c:v>
                </c:pt>
                <c:pt idx="142" formatCode="d\-mmm\-yy">
                  <c:v>41888</c:v>
                </c:pt>
                <c:pt idx="143" formatCode="d\-mmm\-yy">
                  <c:v>41895</c:v>
                </c:pt>
                <c:pt idx="144" formatCode="d\-mmm\-yy">
                  <c:v>41902</c:v>
                </c:pt>
                <c:pt idx="145" formatCode="d\-mmm\-yy">
                  <c:v>41909</c:v>
                </c:pt>
                <c:pt idx="146" formatCode="d\-mmm\-yy">
                  <c:v>41916</c:v>
                </c:pt>
                <c:pt idx="147" formatCode="d\-mmm\-yy">
                  <c:v>41923</c:v>
                </c:pt>
                <c:pt idx="148" formatCode="d\-mmm\-yy">
                  <c:v>41930</c:v>
                </c:pt>
                <c:pt idx="149" formatCode="d\-mmm\-yy">
                  <c:v>41945</c:v>
                </c:pt>
                <c:pt idx="150" formatCode="d\-mmm\-yy">
                  <c:v>41952</c:v>
                </c:pt>
                <c:pt idx="151" formatCode="d\-mmm\-yy">
                  <c:v>41959</c:v>
                </c:pt>
                <c:pt idx="152" formatCode="d\-mmm\-yy">
                  <c:v>41966</c:v>
                </c:pt>
                <c:pt idx="153" formatCode="d\-mmm\-yy">
                  <c:v>41973</c:v>
                </c:pt>
                <c:pt idx="154" formatCode="d\-mmm\-yy">
                  <c:v>41979</c:v>
                </c:pt>
                <c:pt idx="155" formatCode="d\-mmm\-yy">
                  <c:v>41986</c:v>
                </c:pt>
                <c:pt idx="156" formatCode="d\-mmm\-yy">
                  <c:v>41995</c:v>
                </c:pt>
                <c:pt idx="157" formatCode="d\-mmm\-yy">
                  <c:v>42001</c:v>
                </c:pt>
                <c:pt idx="158" formatCode="d\-mmm\-yy">
                  <c:v>42007</c:v>
                </c:pt>
                <c:pt idx="159" formatCode="d\-mmm\-yy">
                  <c:v>42014</c:v>
                </c:pt>
                <c:pt idx="160" formatCode="d\-mmm\-yy">
                  <c:v>42022</c:v>
                </c:pt>
                <c:pt idx="161" formatCode="d\-mmm\-yy">
                  <c:v>42029</c:v>
                </c:pt>
                <c:pt idx="162" formatCode="d\-mmm\-yy">
                  <c:v>42035</c:v>
                </c:pt>
                <c:pt idx="163" formatCode="d\-mmm\-yy">
                  <c:v>42042</c:v>
                </c:pt>
                <c:pt idx="164" formatCode="d\-mmm\-yy">
                  <c:v>42050</c:v>
                </c:pt>
                <c:pt idx="165" formatCode="d\-mmm\-yy">
                  <c:v>42057</c:v>
                </c:pt>
                <c:pt idx="166">
                  <c:v>42063</c:v>
                </c:pt>
                <c:pt idx="167">
                  <c:v>42091</c:v>
                </c:pt>
                <c:pt idx="168" formatCode="d\-mmm">
                  <c:v>42098</c:v>
                </c:pt>
                <c:pt idx="169" formatCode="d\-mmm">
                  <c:v>42105</c:v>
                </c:pt>
                <c:pt idx="170" formatCode="d\-mmm\-yy">
                  <c:v>42111</c:v>
                </c:pt>
                <c:pt idx="171" formatCode="d\-mmm\-yy">
                  <c:v>42124</c:v>
                </c:pt>
                <c:pt idx="172" formatCode="d\-mmm\-yy">
                  <c:v>42126</c:v>
                </c:pt>
                <c:pt idx="173" formatCode="d\-mmm\-yy">
                  <c:v>42133</c:v>
                </c:pt>
                <c:pt idx="174" formatCode="d\-mmm\-yy">
                  <c:v>42149</c:v>
                </c:pt>
                <c:pt idx="175" formatCode="d\-mmm\-yy">
                  <c:v>42162</c:v>
                </c:pt>
                <c:pt idx="176" formatCode="d\-mmm\-yy">
                  <c:v>42166</c:v>
                </c:pt>
                <c:pt idx="177" formatCode="d\-mmm\-yy">
                  <c:v>42173</c:v>
                </c:pt>
                <c:pt idx="178" formatCode="d\-mmm\-yy">
                  <c:v>42183</c:v>
                </c:pt>
                <c:pt idx="179" formatCode="d\-mmm\-yy">
                  <c:v>42197</c:v>
                </c:pt>
                <c:pt idx="180" formatCode="d\-mmm\-yy">
                  <c:v>42203</c:v>
                </c:pt>
                <c:pt idx="181" formatCode="d\-mmm\-yy">
                  <c:v>42210</c:v>
                </c:pt>
                <c:pt idx="182" formatCode="d\-mmm\-yy">
                  <c:v>42217</c:v>
                </c:pt>
                <c:pt idx="183" formatCode="d\-mmm\-yy">
                  <c:v>42224</c:v>
                </c:pt>
                <c:pt idx="184" formatCode="d\-mmm\-yy">
                  <c:v>42231</c:v>
                </c:pt>
                <c:pt idx="185" formatCode="d\-mmm\-yy">
                  <c:v>42239</c:v>
                </c:pt>
                <c:pt idx="186" formatCode="d\-mmm\-yy">
                  <c:v>42246</c:v>
                </c:pt>
                <c:pt idx="187" formatCode="d\-mmm\-yy">
                  <c:v>42253</c:v>
                </c:pt>
                <c:pt idx="188" formatCode="d\-mmm\-yy">
                  <c:v>42259</c:v>
                </c:pt>
                <c:pt idx="189" formatCode="d\-mmm\-yy">
                  <c:v>42268</c:v>
                </c:pt>
                <c:pt idx="190" formatCode="d\-mmm\-yy">
                  <c:v>42275</c:v>
                </c:pt>
                <c:pt idx="191" formatCode="d\-mmm\-yy">
                  <c:v>42282</c:v>
                </c:pt>
                <c:pt idx="192" formatCode="d\-mmm\-yy">
                  <c:v>42289</c:v>
                </c:pt>
                <c:pt idx="193" formatCode="d\-mmm\-yy">
                  <c:v>42296</c:v>
                </c:pt>
                <c:pt idx="194">
                  <c:v>42303</c:v>
                </c:pt>
                <c:pt idx="195">
                  <c:v>42311</c:v>
                </c:pt>
                <c:pt idx="196">
                  <c:v>42318</c:v>
                </c:pt>
                <c:pt idx="197">
                  <c:v>42332</c:v>
                </c:pt>
                <c:pt idx="198">
                  <c:v>42340</c:v>
                </c:pt>
                <c:pt idx="199">
                  <c:v>42347</c:v>
                </c:pt>
                <c:pt idx="200">
                  <c:v>42354</c:v>
                </c:pt>
                <c:pt idx="201">
                  <c:v>42371</c:v>
                </c:pt>
                <c:pt idx="202">
                  <c:v>42378</c:v>
                </c:pt>
                <c:pt idx="203">
                  <c:v>42385</c:v>
                </c:pt>
                <c:pt idx="204">
                  <c:v>42392</c:v>
                </c:pt>
                <c:pt idx="205">
                  <c:v>42400</c:v>
                </c:pt>
                <c:pt idx="206">
                  <c:v>42407</c:v>
                </c:pt>
                <c:pt idx="207">
                  <c:v>42413</c:v>
                </c:pt>
                <c:pt idx="208">
                  <c:v>42427</c:v>
                </c:pt>
                <c:pt idx="209">
                  <c:v>42443</c:v>
                </c:pt>
                <c:pt idx="210">
                  <c:v>42455</c:v>
                </c:pt>
                <c:pt idx="211">
                  <c:v>42463</c:v>
                </c:pt>
                <c:pt idx="212">
                  <c:v>42470</c:v>
                </c:pt>
                <c:pt idx="213">
                  <c:v>42477</c:v>
                </c:pt>
                <c:pt idx="214">
                  <c:v>42484</c:v>
                </c:pt>
                <c:pt idx="215">
                  <c:v>42491</c:v>
                </c:pt>
                <c:pt idx="216">
                  <c:v>42498</c:v>
                </c:pt>
                <c:pt idx="217">
                  <c:v>42505</c:v>
                </c:pt>
                <c:pt idx="218">
                  <c:v>42512</c:v>
                </c:pt>
                <c:pt idx="219">
                  <c:v>42519</c:v>
                </c:pt>
                <c:pt idx="220">
                  <c:v>42532</c:v>
                </c:pt>
                <c:pt idx="221">
                  <c:v>42539</c:v>
                </c:pt>
                <c:pt idx="222">
                  <c:v>42543</c:v>
                </c:pt>
                <c:pt idx="223">
                  <c:v>42546</c:v>
                </c:pt>
                <c:pt idx="224">
                  <c:v>42551</c:v>
                </c:pt>
                <c:pt idx="225">
                  <c:v>42561</c:v>
                </c:pt>
                <c:pt idx="226">
                  <c:v>42567</c:v>
                </c:pt>
                <c:pt idx="227">
                  <c:v>42577</c:v>
                </c:pt>
                <c:pt idx="228">
                  <c:v>42582</c:v>
                </c:pt>
                <c:pt idx="229">
                  <c:v>42589</c:v>
                </c:pt>
                <c:pt idx="230">
                  <c:v>42595</c:v>
                </c:pt>
                <c:pt idx="231">
                  <c:v>42601</c:v>
                </c:pt>
                <c:pt idx="232">
                  <c:v>42608</c:v>
                </c:pt>
                <c:pt idx="233">
                  <c:v>42615</c:v>
                </c:pt>
                <c:pt idx="234">
                  <c:v>42624</c:v>
                </c:pt>
                <c:pt idx="235">
                  <c:v>42629</c:v>
                </c:pt>
                <c:pt idx="236">
                  <c:v>42638</c:v>
                </c:pt>
                <c:pt idx="237">
                  <c:v>42645</c:v>
                </c:pt>
                <c:pt idx="238">
                  <c:v>42656</c:v>
                </c:pt>
                <c:pt idx="239">
                  <c:v>42666</c:v>
                </c:pt>
                <c:pt idx="240">
                  <c:v>42673</c:v>
                </c:pt>
                <c:pt idx="241">
                  <c:v>42678</c:v>
                </c:pt>
                <c:pt idx="242">
                  <c:v>42687</c:v>
                </c:pt>
                <c:pt idx="243">
                  <c:v>42694</c:v>
                </c:pt>
                <c:pt idx="244">
                  <c:v>42708</c:v>
                </c:pt>
                <c:pt idx="245">
                  <c:v>42716</c:v>
                </c:pt>
                <c:pt idx="246">
                  <c:v>42726</c:v>
                </c:pt>
                <c:pt idx="247">
                  <c:v>42737</c:v>
                </c:pt>
                <c:pt idx="248">
                  <c:v>42738</c:v>
                </c:pt>
                <c:pt idx="249">
                  <c:v>42742</c:v>
                </c:pt>
                <c:pt idx="250">
                  <c:v>42749</c:v>
                </c:pt>
                <c:pt idx="251">
                  <c:v>42819</c:v>
                </c:pt>
                <c:pt idx="252">
                  <c:v>42824</c:v>
                </c:pt>
                <c:pt idx="253">
                  <c:v>42830</c:v>
                </c:pt>
                <c:pt idx="254">
                  <c:v>42834</c:v>
                </c:pt>
                <c:pt idx="255">
                  <c:v>42835</c:v>
                </c:pt>
                <c:pt idx="256">
                  <c:v>42840</c:v>
                </c:pt>
                <c:pt idx="257">
                  <c:v>42848</c:v>
                </c:pt>
                <c:pt idx="258">
                  <c:v>42855</c:v>
                </c:pt>
                <c:pt idx="259">
                  <c:v>42861</c:v>
                </c:pt>
                <c:pt idx="260">
                  <c:v>42869</c:v>
                </c:pt>
                <c:pt idx="261">
                  <c:v>42877</c:v>
                </c:pt>
                <c:pt idx="262">
                  <c:v>42889</c:v>
                </c:pt>
                <c:pt idx="263">
                  <c:v>42896</c:v>
                </c:pt>
                <c:pt idx="264">
                  <c:v>42900</c:v>
                </c:pt>
                <c:pt idx="265">
                  <c:v>42903</c:v>
                </c:pt>
                <c:pt idx="266">
                  <c:v>42910</c:v>
                </c:pt>
                <c:pt idx="267">
                  <c:v>42917</c:v>
                </c:pt>
                <c:pt idx="268">
                  <c:v>42925</c:v>
                </c:pt>
                <c:pt idx="269">
                  <c:v>42931</c:v>
                </c:pt>
                <c:pt idx="270">
                  <c:v>42939</c:v>
                </c:pt>
                <c:pt idx="271">
                  <c:v>42948</c:v>
                </c:pt>
                <c:pt idx="272">
                  <c:v>42953</c:v>
                </c:pt>
                <c:pt idx="273">
                  <c:v>42957</c:v>
                </c:pt>
                <c:pt idx="274">
                  <c:v>42965</c:v>
                </c:pt>
                <c:pt idx="275">
                  <c:v>42973</c:v>
                </c:pt>
                <c:pt idx="276">
                  <c:v>42980</c:v>
                </c:pt>
                <c:pt idx="277">
                  <c:v>42986</c:v>
                </c:pt>
                <c:pt idx="278">
                  <c:v>42987</c:v>
                </c:pt>
                <c:pt idx="279">
                  <c:v>42989</c:v>
                </c:pt>
                <c:pt idx="280">
                  <c:v>42994</c:v>
                </c:pt>
                <c:pt idx="281">
                  <c:v>43001</c:v>
                </c:pt>
                <c:pt idx="282">
                  <c:v>43014</c:v>
                </c:pt>
                <c:pt idx="283">
                  <c:v>43021</c:v>
                </c:pt>
                <c:pt idx="284">
                  <c:v>43030</c:v>
                </c:pt>
                <c:pt idx="285">
                  <c:v>43037</c:v>
                </c:pt>
                <c:pt idx="286">
                  <c:v>43044</c:v>
                </c:pt>
                <c:pt idx="287">
                  <c:v>43049</c:v>
                </c:pt>
                <c:pt idx="288">
                  <c:v>43059</c:v>
                </c:pt>
                <c:pt idx="289">
                  <c:v>43067</c:v>
                </c:pt>
                <c:pt idx="290">
                  <c:v>43076</c:v>
                </c:pt>
                <c:pt idx="291">
                  <c:v>43084</c:v>
                </c:pt>
                <c:pt idx="292">
                  <c:v>43092</c:v>
                </c:pt>
                <c:pt idx="293">
                  <c:v>43107</c:v>
                </c:pt>
                <c:pt idx="294">
                  <c:v>43114</c:v>
                </c:pt>
                <c:pt idx="295">
                  <c:v>43121</c:v>
                </c:pt>
                <c:pt idx="296">
                  <c:v>43128</c:v>
                </c:pt>
                <c:pt idx="297">
                  <c:v>43135</c:v>
                </c:pt>
                <c:pt idx="298">
                  <c:v>43150</c:v>
                </c:pt>
                <c:pt idx="299">
                  <c:v>43156</c:v>
                </c:pt>
                <c:pt idx="300">
                  <c:v>43163</c:v>
                </c:pt>
                <c:pt idx="301">
                  <c:v>43170</c:v>
                </c:pt>
                <c:pt idx="302">
                  <c:v>43177</c:v>
                </c:pt>
                <c:pt idx="303">
                  <c:v>43184</c:v>
                </c:pt>
                <c:pt idx="304">
                  <c:v>43191</c:v>
                </c:pt>
              </c:numCache>
            </c:numRef>
          </c:cat>
          <c:val>
            <c:numRef>
              <c:f>'Figure 13'!$B$2:$B$306</c:f>
              <c:numCache>
                <c:formatCode>0.00</c:formatCode>
                <c:ptCount val="305"/>
                <c:pt idx="0">
                  <c:v>2.479466808629553</c:v>
                </c:pt>
                <c:pt idx="1">
                  <c:v>4.172601745394303</c:v>
                </c:pt>
                <c:pt idx="2">
                  <c:v>93.376515638211202</c:v>
                </c:pt>
                <c:pt idx="3">
                  <c:v>20.035711185752852</c:v>
                </c:pt>
                <c:pt idx="4">
                  <c:v>835.18247344372253</c:v>
                </c:pt>
                <c:pt idx="5">
                  <c:v>46.50646742338806</c:v>
                </c:pt>
                <c:pt idx="6">
                  <c:v>19.031600996834133</c:v>
                </c:pt>
                <c:pt idx="8">
                  <c:v>2.6292970299939329</c:v>
                </c:pt>
                <c:pt idx="9">
                  <c:v>0.3368091235649211</c:v>
                </c:pt>
                <c:pt idx="10">
                  <c:v>5.5798335990529482E-2</c:v>
                </c:pt>
                <c:pt idx="11">
                  <c:v>0.4652056519794191</c:v>
                </c:pt>
                <c:pt idx="12">
                  <c:v>0</c:v>
                </c:pt>
                <c:pt idx="13">
                  <c:v>0</c:v>
                </c:pt>
                <c:pt idx="14">
                  <c:v>0</c:v>
                </c:pt>
                <c:pt idx="15">
                  <c:v>7.9166052015222393E-2</c:v>
                </c:pt>
                <c:pt idx="16">
                  <c:v>2.2123391699457529E-2</c:v>
                </c:pt>
                <c:pt idx="17">
                  <c:v>0</c:v>
                </c:pt>
                <c:pt idx="18">
                  <c:v>0</c:v>
                </c:pt>
                <c:pt idx="19">
                  <c:v>5.9430804080809745E-2</c:v>
                </c:pt>
                <c:pt idx="20">
                  <c:v>0</c:v>
                </c:pt>
                <c:pt idx="21">
                  <c:v>0</c:v>
                </c:pt>
                <c:pt idx="22">
                  <c:v>3.1735935842294213E-2</c:v>
                </c:pt>
                <c:pt idx="23">
                  <c:v>6.6298292983021673E-2</c:v>
                </c:pt>
                <c:pt idx="24">
                  <c:v>0</c:v>
                </c:pt>
                <c:pt idx="25">
                  <c:v>0.78689115943874632</c:v>
                </c:pt>
                <c:pt idx="26">
                  <c:v>0</c:v>
                </c:pt>
                <c:pt idx="27">
                  <c:v>0</c:v>
                </c:pt>
                <c:pt idx="28">
                  <c:v>0</c:v>
                </c:pt>
                <c:pt idx="29">
                  <c:v>0</c:v>
                </c:pt>
                <c:pt idx="30">
                  <c:v>0</c:v>
                </c:pt>
                <c:pt idx="31">
                  <c:v>0.29615842819493626</c:v>
                </c:pt>
                <c:pt idx="32">
                  <c:v>0.81743292527260658</c:v>
                </c:pt>
                <c:pt idx="33">
                  <c:v>1.8417402633090394</c:v>
                </c:pt>
                <c:pt idx="34">
                  <c:v>0.55247044859542915</c:v>
                </c:pt>
                <c:pt idx="35">
                  <c:v>3.6307069185710041</c:v>
                </c:pt>
                <c:pt idx="36">
                  <c:v>2.6713737463040998</c:v>
                </c:pt>
                <c:pt idx="37">
                  <c:v>1.7565056710824452</c:v>
                </c:pt>
                <c:pt idx="38">
                  <c:v>1.2526256357432652</c:v>
                </c:pt>
                <c:pt idx="39">
                  <c:v>1.5861284175246957</c:v>
                </c:pt>
                <c:pt idx="40">
                  <c:v>1.4878692876616997</c:v>
                </c:pt>
                <c:pt idx="41">
                  <c:v>0.46419314536064255</c:v>
                </c:pt>
                <c:pt idx="42">
                  <c:v>173.92127731351923</c:v>
                </c:pt>
                <c:pt idx="43">
                  <c:v>6.9151060029733689</c:v>
                </c:pt>
                <c:pt idx="44">
                  <c:v>24.752915263761302</c:v>
                </c:pt>
                <c:pt idx="45">
                  <c:v>7.9762499003988019</c:v>
                </c:pt>
                <c:pt idx="46">
                  <c:v>4.3961348343214368</c:v>
                </c:pt>
                <c:pt idx="47">
                  <c:v>1.1565809343961559</c:v>
                </c:pt>
                <c:pt idx="48">
                  <c:v>0</c:v>
                </c:pt>
                <c:pt idx="49">
                  <c:v>0.31904998594791645</c:v>
                </c:pt>
                <c:pt idx="50">
                  <c:v>0.37266973701307105</c:v>
                </c:pt>
                <c:pt idx="51">
                  <c:v>0.98883606402681123</c:v>
                </c:pt>
                <c:pt idx="52">
                  <c:v>0.52409642937761158</c:v>
                </c:pt>
                <c:pt idx="53">
                  <c:v>0.64298582444891861</c:v>
                </c:pt>
                <c:pt idx="54">
                  <c:v>0.69833067408059546</c:v>
                </c:pt>
                <c:pt idx="55">
                  <c:v>1.5457294839225819</c:v>
                </c:pt>
                <c:pt idx="56">
                  <c:v>120.9569518674074</c:v>
                </c:pt>
                <c:pt idx="57">
                  <c:v>150.20836164128303</c:v>
                </c:pt>
                <c:pt idx="58">
                  <c:v>562.38719146610777</c:v>
                </c:pt>
                <c:pt idx="59">
                  <c:v>562.38719146610777</c:v>
                </c:pt>
                <c:pt idx="60">
                  <c:v>13.533539379140169</c:v>
                </c:pt>
                <c:pt idx="61">
                  <c:v>2829.5119133453754</c:v>
                </c:pt>
                <c:pt idx="62">
                  <c:v>114.73564422712079</c:v>
                </c:pt>
                <c:pt idx="63">
                  <c:v>3766.0659898957078</c:v>
                </c:pt>
                <c:pt idx="64">
                  <c:v>213.36480847015255</c:v>
                </c:pt>
                <c:pt idx="74">
                  <c:v>0</c:v>
                </c:pt>
                <c:pt idx="75">
                  <c:v>104.43260199670067</c:v>
                </c:pt>
                <c:pt idx="76">
                  <c:v>0</c:v>
                </c:pt>
                <c:pt idx="77">
                  <c:v>1.3785687360229899E-2</c:v>
                </c:pt>
                <c:pt idx="78">
                  <c:v>0.78039109961258102</c:v>
                </c:pt>
                <c:pt idx="80">
                  <c:v>0.46765763160036944</c:v>
                </c:pt>
                <c:pt idx="81">
                  <c:v>0</c:v>
                </c:pt>
                <c:pt idx="82">
                  <c:v>0.10883626866958875</c:v>
                </c:pt>
                <c:pt idx="83">
                  <c:v>0.52933105153172799</c:v>
                </c:pt>
                <c:pt idx="84">
                  <c:v>0.34417657692175868</c:v>
                </c:pt>
                <c:pt idx="85">
                  <c:v>0.1935134863188015</c:v>
                </c:pt>
                <c:pt idx="86">
                  <c:v>0.42843070205977196</c:v>
                </c:pt>
                <c:pt idx="87">
                  <c:v>0</c:v>
                </c:pt>
                <c:pt idx="88">
                  <c:v>0</c:v>
                </c:pt>
                <c:pt idx="89">
                  <c:v>0</c:v>
                </c:pt>
                <c:pt idx="90">
                  <c:v>1.4839076831511879</c:v>
                </c:pt>
                <c:pt idx="91">
                  <c:v>1.6629532029229126</c:v>
                </c:pt>
                <c:pt idx="92">
                  <c:v>3.0195094765610442</c:v>
                </c:pt>
                <c:pt idx="93">
                  <c:v>0</c:v>
                </c:pt>
                <c:pt idx="94">
                  <c:v>0</c:v>
                </c:pt>
                <c:pt idx="95">
                  <c:v>0</c:v>
                </c:pt>
                <c:pt idx="96">
                  <c:v>0</c:v>
                </c:pt>
                <c:pt idx="97">
                  <c:v>0</c:v>
                </c:pt>
                <c:pt idx="98">
                  <c:v>0</c:v>
                </c:pt>
                <c:pt idx="99">
                  <c:v>0</c:v>
                </c:pt>
                <c:pt idx="100">
                  <c:v>2.0756878821036953E-2</c:v>
                </c:pt>
                <c:pt idx="101">
                  <c:v>0</c:v>
                </c:pt>
                <c:pt idx="102">
                  <c:v>0</c:v>
                </c:pt>
                <c:pt idx="103">
                  <c:v>3.0875990429420415E-2</c:v>
                </c:pt>
                <c:pt idx="104">
                  <c:v>0.18526004402400534</c:v>
                </c:pt>
                <c:pt idx="105">
                  <c:v>1.1228562213117461</c:v>
                </c:pt>
                <c:pt idx="106">
                  <c:v>1.9945789580838802</c:v>
                </c:pt>
                <c:pt idx="107">
                  <c:v>4.7986877347892758</c:v>
                </c:pt>
                <c:pt idx="108">
                  <c:v>15.000396617699392</c:v>
                </c:pt>
                <c:pt idx="109">
                  <c:v>0.6170585104636982</c:v>
                </c:pt>
                <c:pt idx="110">
                  <c:v>0</c:v>
                </c:pt>
                <c:pt idx="111">
                  <c:v>0</c:v>
                </c:pt>
                <c:pt idx="112">
                  <c:v>0</c:v>
                </c:pt>
                <c:pt idx="113">
                  <c:v>0</c:v>
                </c:pt>
                <c:pt idx="114">
                  <c:v>0.2779365446584447</c:v>
                </c:pt>
                <c:pt idx="115">
                  <c:v>0</c:v>
                </c:pt>
                <c:pt idx="116">
                  <c:v>0.29312669191254515</c:v>
                </c:pt>
                <c:pt idx="117">
                  <c:v>0</c:v>
                </c:pt>
                <c:pt idx="118">
                  <c:v>0.11521848469502609</c:v>
                </c:pt>
                <c:pt idx="119">
                  <c:v>0</c:v>
                </c:pt>
                <c:pt idx="120">
                  <c:v>4.9053199028584578E-2</c:v>
                </c:pt>
                <c:pt idx="121">
                  <c:v>0.1090229725724146</c:v>
                </c:pt>
                <c:pt idx="122">
                  <c:v>0</c:v>
                </c:pt>
                <c:pt idx="123">
                  <c:v>0</c:v>
                </c:pt>
                <c:pt idx="124">
                  <c:v>0.10585026125680533</c:v>
                </c:pt>
                <c:pt idx="125">
                  <c:v>0.55403565161231449</c:v>
                </c:pt>
                <c:pt idx="126">
                  <c:v>2.5913151129556271E-2</c:v>
                </c:pt>
                <c:pt idx="127">
                  <c:v>6.1437512322628923E-2</c:v>
                </c:pt>
                <c:pt idx="128">
                  <c:v>0.70909652220628716</c:v>
                </c:pt>
                <c:pt idx="129">
                  <c:v>0</c:v>
                </c:pt>
                <c:pt idx="130">
                  <c:v>6.5074363125297505E-2</c:v>
                </c:pt>
                <c:pt idx="131">
                  <c:v>1.6125809754329958E-3</c:v>
                </c:pt>
                <c:pt idx="132">
                  <c:v>5.1734311937096683E-2</c:v>
                </c:pt>
                <c:pt idx="133">
                  <c:v>0</c:v>
                </c:pt>
                <c:pt idx="134">
                  <c:v>0.2975246195135608</c:v>
                </c:pt>
                <c:pt idx="135">
                  <c:v>0</c:v>
                </c:pt>
                <c:pt idx="136">
                  <c:v>4.0186028114573023E-2</c:v>
                </c:pt>
                <c:pt idx="137">
                  <c:v>0</c:v>
                </c:pt>
                <c:pt idx="138">
                  <c:v>0</c:v>
                </c:pt>
                <c:pt idx="139">
                  <c:v>0.1727601484534611</c:v>
                </c:pt>
                <c:pt idx="140">
                  <c:v>0.31624489363252895</c:v>
                </c:pt>
                <c:pt idx="141">
                  <c:v>8.8918746862771972E-2</c:v>
                </c:pt>
                <c:pt idx="142">
                  <c:v>9.3321509865044769E-2</c:v>
                </c:pt>
                <c:pt idx="143">
                  <c:v>0.23429164413214776</c:v>
                </c:pt>
                <c:pt idx="144">
                  <c:v>0.14625107582903546</c:v>
                </c:pt>
                <c:pt idx="145">
                  <c:v>0</c:v>
                </c:pt>
                <c:pt idx="146">
                  <c:v>0.55567012399909066</c:v>
                </c:pt>
                <c:pt idx="147">
                  <c:v>0.16351263510323694</c:v>
                </c:pt>
                <c:pt idx="148">
                  <c:v>0.86631157962426997</c:v>
                </c:pt>
                <c:pt idx="149">
                  <c:v>0.60497373166334101</c:v>
                </c:pt>
                <c:pt idx="150">
                  <c:v>41.674830034111224</c:v>
                </c:pt>
                <c:pt idx="151">
                  <c:v>18.044113026270704</c:v>
                </c:pt>
                <c:pt idx="152">
                  <c:v>7.4852572652040177</c:v>
                </c:pt>
                <c:pt idx="153">
                  <c:v>28.631201449502299</c:v>
                </c:pt>
                <c:pt idx="154">
                  <c:v>84.862927962610442</c:v>
                </c:pt>
                <c:pt idx="155">
                  <c:v>0.26723384796231853</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3.2563451674658159</c:v>
                </c:pt>
                <c:pt idx="171">
                  <c:v>0</c:v>
                </c:pt>
                <c:pt idx="172">
                  <c:v>0</c:v>
                </c:pt>
                <c:pt idx="173">
                  <c:v>0</c:v>
                </c:pt>
                <c:pt idx="174">
                  <c:v>0</c:v>
                </c:pt>
                <c:pt idx="175">
                  <c:v>0</c:v>
                </c:pt>
                <c:pt idx="176">
                  <c:v>0</c:v>
                </c:pt>
                <c:pt idx="177">
                  <c:v>0</c:v>
                </c:pt>
                <c:pt idx="178">
                  <c:v>0</c:v>
                </c:pt>
                <c:pt idx="179">
                  <c:v>3.3469865636528193E-2</c:v>
                </c:pt>
                <c:pt idx="180">
                  <c:v>16.564938132833774</c:v>
                </c:pt>
                <c:pt idx="181">
                  <c:v>14.406001301463332</c:v>
                </c:pt>
                <c:pt idx="183">
                  <c:v>43.311003474894022</c:v>
                </c:pt>
                <c:pt idx="184">
                  <c:v>3.7029063216269176</c:v>
                </c:pt>
                <c:pt idx="185">
                  <c:v>7.3981899821058548</c:v>
                </c:pt>
                <c:pt idx="186">
                  <c:v>26.093567062248802</c:v>
                </c:pt>
                <c:pt idx="187">
                  <c:v>7.3411664881085699</c:v>
                </c:pt>
                <c:pt idx="188">
                  <c:v>1.6702140813474076</c:v>
                </c:pt>
                <c:pt idx="189">
                  <c:v>46.311009990858402</c:v>
                </c:pt>
                <c:pt idx="190">
                  <c:v>18.907540658846152</c:v>
                </c:pt>
                <c:pt idx="191">
                  <c:v>98.701996887969244</c:v>
                </c:pt>
                <c:pt idx="192">
                  <c:v>164.1213924749205</c:v>
                </c:pt>
                <c:pt idx="193">
                  <c:v>8.4087902521598021</c:v>
                </c:pt>
                <c:pt idx="194">
                  <c:v>2.3610344905425054</c:v>
                </c:pt>
                <c:pt idx="195">
                  <c:v>2.3610344905425054</c:v>
                </c:pt>
                <c:pt idx="196">
                  <c:v>303.69545666518582</c:v>
                </c:pt>
                <c:pt idx="197">
                  <c:v>8.6330352538575035</c:v>
                </c:pt>
                <c:pt idx="198">
                  <c:v>6.0077939239789018</c:v>
                </c:pt>
                <c:pt idx="199">
                  <c:v>0.95374192448838069</c:v>
                </c:pt>
                <c:pt idx="200">
                  <c:v>0.30660491934704842</c:v>
                </c:pt>
                <c:pt idx="201">
                  <c:v>6.6207243999999998E-2</c:v>
                </c:pt>
                <c:pt idx="202">
                  <c:v>1.369350099</c:v>
                </c:pt>
                <c:pt idx="203">
                  <c:v>0.60211798100000002</c:v>
                </c:pt>
                <c:pt idx="204">
                  <c:v>2.0893893810000002</c:v>
                </c:pt>
                <c:pt idx="205">
                  <c:v>1.9209206320000001</c:v>
                </c:pt>
                <c:pt idx="206">
                  <c:v>0.89206215799999999</c:v>
                </c:pt>
                <c:pt idx="207">
                  <c:v>0.611139129</c:v>
                </c:pt>
                <c:pt idx="208">
                  <c:v>0.57386212000000003</c:v>
                </c:pt>
                <c:pt idx="210">
                  <c:v>1.8895683E-2</c:v>
                </c:pt>
                <c:pt idx="211">
                  <c:v>0.38375506999999998</c:v>
                </c:pt>
                <c:pt idx="212">
                  <c:v>0.229955624</c:v>
                </c:pt>
                <c:pt idx="213">
                  <c:v>5.3362105E-2</c:v>
                </c:pt>
                <c:pt idx="214">
                  <c:v>9.0515669000000007E-2</c:v>
                </c:pt>
                <c:pt idx="215">
                  <c:v>9.9271660999999997E-2</c:v>
                </c:pt>
                <c:pt idx="216">
                  <c:v>0.34998816300000002</c:v>
                </c:pt>
                <c:pt idx="217">
                  <c:v>0.28333919200000002</c:v>
                </c:pt>
                <c:pt idx="218">
                  <c:v>0.145577976</c:v>
                </c:pt>
                <c:pt idx="219">
                  <c:v>2.191634064</c:v>
                </c:pt>
                <c:pt idx="220">
                  <c:v>0.59789599999999998</c:v>
                </c:pt>
                <c:pt idx="221">
                  <c:v>1.3935212690000001</c:v>
                </c:pt>
                <c:pt idx="224">
                  <c:v>4.5936390000000001E-2</c:v>
                </c:pt>
                <c:pt idx="225">
                  <c:v>1.904942573</c:v>
                </c:pt>
                <c:pt idx="226">
                  <c:v>0.52033081999999997</c:v>
                </c:pt>
                <c:pt idx="227">
                  <c:v>0.36374565800000003</c:v>
                </c:pt>
                <c:pt idx="228">
                  <c:v>1.800205724</c:v>
                </c:pt>
                <c:pt idx="229">
                  <c:v>0.29225437599999998</c:v>
                </c:pt>
                <c:pt idx="230">
                  <c:v>0.376832524</c:v>
                </c:pt>
                <c:pt idx="231">
                  <c:v>0.98379750600000004</c:v>
                </c:pt>
                <c:pt idx="232">
                  <c:v>0.74156373200000003</c:v>
                </c:pt>
                <c:pt idx="233">
                  <c:v>1.2522062359999999</c:v>
                </c:pt>
                <c:pt idx="234">
                  <c:v>0.72844935</c:v>
                </c:pt>
                <c:pt idx="236">
                  <c:v>38.840950200000002</c:v>
                </c:pt>
                <c:pt idx="237">
                  <c:v>239.53383959999999</c:v>
                </c:pt>
                <c:pt idx="238">
                  <c:v>1110.984956</c:v>
                </c:pt>
                <c:pt idx="239">
                  <c:v>167.49827909999999</c:v>
                </c:pt>
                <c:pt idx="240">
                  <c:v>391.85550210000002</c:v>
                </c:pt>
                <c:pt idx="241">
                  <c:v>1493.081471</c:v>
                </c:pt>
                <c:pt idx="243">
                  <c:v>845.47769040000003</c:v>
                </c:pt>
                <c:pt idx="245">
                  <c:v>53.058539340000003</c:v>
                </c:pt>
                <c:pt idx="246">
                  <c:v>2.644559986</c:v>
                </c:pt>
                <c:pt idx="247">
                  <c:v>0.78836373599999998</c:v>
                </c:pt>
                <c:pt idx="248">
                  <c:v>1.0582997970000001</c:v>
                </c:pt>
                <c:pt idx="249">
                  <c:v>0</c:v>
                </c:pt>
                <c:pt idx="250">
                  <c:v>0</c:v>
                </c:pt>
                <c:pt idx="251">
                  <c:v>4.0211999999999998E-2</c:v>
                </c:pt>
                <c:pt idx="252">
                  <c:v>1.3665590000000001</c:v>
                </c:pt>
                <c:pt idx="253">
                  <c:v>0</c:v>
                </c:pt>
                <c:pt idx="254">
                  <c:v>0.11305486100000001</c:v>
                </c:pt>
                <c:pt idx="256">
                  <c:v>6.3747849999999995E-2</c:v>
                </c:pt>
                <c:pt idx="257">
                  <c:v>0.27062671900000002</c:v>
                </c:pt>
                <c:pt idx="258">
                  <c:v>0.25910078199999997</c:v>
                </c:pt>
                <c:pt idx="259">
                  <c:v>0.243784848</c:v>
                </c:pt>
                <c:pt idx="260">
                  <c:v>7.671E-2</c:v>
                </c:pt>
                <c:pt idx="261">
                  <c:v>4.2438999999999998E-2</c:v>
                </c:pt>
                <c:pt idx="262">
                  <c:v>8.8000000000000005E-3</c:v>
                </c:pt>
                <c:pt idx="263">
                  <c:v>9.98E-2</c:v>
                </c:pt>
                <c:pt idx="264">
                  <c:v>5.8999999999999999E-3</c:v>
                </c:pt>
                <c:pt idx="265">
                  <c:v>3.6600000000000001E-2</c:v>
                </c:pt>
                <c:pt idx="266">
                  <c:v>3.3999999999999998E-3</c:v>
                </c:pt>
                <c:pt idx="267" formatCode="0.000">
                  <c:v>1.2904420999999999E-2</c:v>
                </c:pt>
                <c:pt idx="268" formatCode="0.000">
                  <c:v>1.4132482E-2</c:v>
                </c:pt>
                <c:pt idx="269" formatCode="0.000">
                  <c:v>1.3983049000000001E-2</c:v>
                </c:pt>
                <c:pt idx="270" formatCode="0.000">
                  <c:v>1.412524734</c:v>
                </c:pt>
                <c:pt idx="271" formatCode="0.000">
                  <c:v>1.1175512000000001</c:v>
                </c:pt>
                <c:pt idx="272" formatCode="0.000">
                  <c:v>0.835337467</c:v>
                </c:pt>
                <c:pt idx="273" formatCode="0.000">
                  <c:v>7.8612028E-2</c:v>
                </c:pt>
                <c:pt idx="274" formatCode="0.000">
                  <c:v>3.0584857799999998</c:v>
                </c:pt>
                <c:pt idx="275" formatCode="0.000">
                  <c:v>19.09252734</c:v>
                </c:pt>
                <c:pt idx="276" formatCode="0.000">
                  <c:v>0.39245702100000002</c:v>
                </c:pt>
                <c:pt idx="277" formatCode="0.000">
                  <c:v>3.039973E-2</c:v>
                </c:pt>
                <c:pt idx="280" formatCode="0.000">
                  <c:v>0.30419292799999997</c:v>
                </c:pt>
                <c:pt idx="281" formatCode="0.000">
                  <c:v>0.70850305999999996</c:v>
                </c:pt>
                <c:pt idx="282" formatCode="0.000">
                  <c:v>7.4856336099999998</c:v>
                </c:pt>
                <c:pt idx="283" formatCode="0.000">
                  <c:v>2.10621927</c:v>
                </c:pt>
                <c:pt idx="284">
                  <c:v>2.1802488420000001</c:v>
                </c:pt>
                <c:pt idx="285">
                  <c:v>6.8460300109999999</c:v>
                </c:pt>
                <c:pt idx="286">
                  <c:v>1.5986429609999999</c:v>
                </c:pt>
                <c:pt idx="287">
                  <c:v>1.5986429609999999</c:v>
                </c:pt>
                <c:pt idx="288">
                  <c:v>4.4571924760000003</c:v>
                </c:pt>
                <c:pt idx="289">
                  <c:v>3.168255904</c:v>
                </c:pt>
                <c:pt idx="290">
                  <c:v>0.52033455699999998</c:v>
                </c:pt>
                <c:pt idx="291">
                  <c:v>0.655282802</c:v>
                </c:pt>
                <c:pt idx="292">
                  <c:v>2.7716569999999999E-3</c:v>
                </c:pt>
                <c:pt idx="293">
                  <c:v>0.22015296622383493</c:v>
                </c:pt>
                <c:pt idx="294">
                  <c:v>0.34064526031100673</c:v>
                </c:pt>
                <c:pt idx="295">
                  <c:v>0.12011795796534581</c:v>
                </c:pt>
                <c:pt idx="296">
                  <c:v>3.0215668386578614E-2</c:v>
                </c:pt>
                <c:pt idx="297">
                  <c:v>0.11459146024872785</c:v>
                </c:pt>
                <c:pt idx="298">
                  <c:v>4.4988864843101238E-3</c:v>
                </c:pt>
                <c:pt idx="299">
                  <c:v>0</c:v>
                </c:pt>
                <c:pt idx="300">
                  <c:v>1.4235949992483321E-2</c:v>
                </c:pt>
                <c:pt idx="301">
                  <c:v>0.13612632891368431</c:v>
                </c:pt>
                <c:pt idx="302">
                  <c:v>6.0230526378587335E-2</c:v>
                </c:pt>
                <c:pt idx="303">
                  <c:v>2.1911158160818348E-2</c:v>
                </c:pt>
                <c:pt idx="304">
                  <c:v>6.0206959063951546E-3</c:v>
                </c:pt>
              </c:numCache>
            </c:numRef>
          </c:val>
          <c:smooth val="0"/>
        </c:ser>
        <c:dLbls>
          <c:showLegendKey val="0"/>
          <c:showVal val="0"/>
          <c:showCatName val="0"/>
          <c:showSerName val="0"/>
          <c:showPercent val="0"/>
          <c:showBubbleSize val="0"/>
        </c:dLbls>
        <c:marker val="1"/>
        <c:smooth val="0"/>
        <c:axId val="159179136"/>
        <c:axId val="159181056"/>
      </c:lineChart>
      <c:dateAx>
        <c:axId val="159179136"/>
        <c:scaling>
          <c:orientation val="minMax"/>
        </c:scaling>
        <c:delete val="0"/>
        <c:axPos val="b"/>
        <c:title>
          <c:tx>
            <c:rich>
              <a:bodyPr/>
              <a:lstStyle/>
              <a:p>
                <a:pPr>
                  <a:defRPr/>
                </a:pPr>
                <a:r>
                  <a:rPr lang="en-US"/>
                  <a:t>Date</a:t>
                </a:r>
              </a:p>
            </c:rich>
          </c:tx>
          <c:layout/>
          <c:overlay val="0"/>
        </c:title>
        <c:numFmt formatCode="m/d/yyyy" sourceLinked="1"/>
        <c:majorTickMark val="out"/>
        <c:minorTickMark val="none"/>
        <c:tickLblPos val="nextTo"/>
        <c:crossAx val="159181056"/>
        <c:crosses val="autoZero"/>
        <c:auto val="1"/>
        <c:lblOffset val="100"/>
        <c:baseTimeUnit val="days"/>
        <c:majorUnit val="6"/>
        <c:majorTimeUnit val="months"/>
      </c:dateAx>
      <c:valAx>
        <c:axId val="159181056"/>
        <c:scaling>
          <c:orientation val="minMax"/>
        </c:scaling>
        <c:delete val="0"/>
        <c:axPos val="l"/>
        <c:majorGridlines/>
        <c:title>
          <c:tx>
            <c:rich>
              <a:bodyPr rot="-5400000" vert="horz"/>
              <a:lstStyle/>
              <a:p>
                <a:pPr>
                  <a:defRPr/>
                </a:pPr>
                <a:r>
                  <a:rPr lang="en-US"/>
                  <a:t>Total microcystin (ppb)</a:t>
                </a:r>
              </a:p>
            </c:rich>
          </c:tx>
          <c:layout/>
          <c:overlay val="0"/>
        </c:title>
        <c:numFmt formatCode="General" sourceLinked="1"/>
        <c:majorTickMark val="out"/>
        <c:minorTickMark val="none"/>
        <c:tickLblPos val="nextTo"/>
        <c:crossAx val="159179136"/>
        <c:crosses val="autoZero"/>
        <c:crossBetween val="between"/>
      </c:valAx>
    </c:plotArea>
    <c:legend>
      <c:legendPos val="b"/>
      <c:layout/>
      <c:overlay val="0"/>
    </c:legend>
    <c:plotVisOnly val="1"/>
    <c:dispBlanksAs val="gap"/>
    <c:showDLblsOverMax val="0"/>
  </c:chart>
  <c:spPr>
    <a:solidFill>
      <a:schemeClr val="bg1"/>
    </a:solidFill>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Algae Species Composition</a:t>
            </a:r>
          </a:p>
        </c:rich>
      </c:tx>
      <c:layout/>
      <c:overlay val="0"/>
    </c:title>
    <c:autoTitleDeleted val="0"/>
    <c:plotArea>
      <c:layout>
        <c:manualLayout>
          <c:layoutTarget val="inner"/>
          <c:xMode val="edge"/>
          <c:yMode val="edge"/>
          <c:x val="8.311044761568985E-2"/>
          <c:y val="8.507134317475934E-2"/>
          <c:w val="0.9014833916183207"/>
          <c:h val="0.74516787893549585"/>
        </c:manualLayout>
      </c:layout>
      <c:barChart>
        <c:barDir val="col"/>
        <c:grouping val="percentStacked"/>
        <c:varyColors val="0"/>
        <c:ser>
          <c:idx val="0"/>
          <c:order val="0"/>
          <c:tx>
            <c:strRef>
              <c:f>'Figure 4'!$B$2</c:f>
              <c:strCache>
                <c:ptCount val="1"/>
                <c:pt idx="0">
                  <c:v>Aphanizomenon flosaquae</c:v>
                </c:pt>
              </c:strCache>
            </c:strRef>
          </c:tx>
          <c:invertIfNegative val="0"/>
          <c:dLbls>
            <c:dLbl>
              <c:idx val="3"/>
              <c:delete val="1"/>
            </c:dLbl>
            <c:dLbl>
              <c:idx val="4"/>
              <c:delete val="1"/>
            </c:dLbl>
            <c:showLegendKey val="0"/>
            <c:showVal val="0"/>
            <c:showCatName val="0"/>
            <c:showSerName val="1"/>
            <c:showPercent val="0"/>
            <c:showBubbleSize val="0"/>
            <c:showLeaderLines val="0"/>
          </c:dLbls>
          <c:cat>
            <c:numRef>
              <c:f>'Figure 4'!$A$3:$A$7</c:f>
              <c:numCache>
                <c:formatCode>m/d/yyyy</c:formatCode>
                <c:ptCount val="5"/>
                <c:pt idx="0">
                  <c:v>42551</c:v>
                </c:pt>
                <c:pt idx="1">
                  <c:v>42577</c:v>
                </c:pt>
                <c:pt idx="2">
                  <c:v>42608</c:v>
                </c:pt>
                <c:pt idx="3">
                  <c:v>42638</c:v>
                </c:pt>
                <c:pt idx="4">
                  <c:v>42678</c:v>
                </c:pt>
              </c:numCache>
            </c:numRef>
          </c:cat>
          <c:val>
            <c:numRef>
              <c:f>'Figure 4'!$B$3:$B$7</c:f>
              <c:numCache>
                <c:formatCode>General</c:formatCode>
                <c:ptCount val="5"/>
                <c:pt idx="0">
                  <c:v>4500643.9526987476</c:v>
                </c:pt>
                <c:pt idx="1">
                  <c:v>2840775.0499347309</c:v>
                </c:pt>
                <c:pt idx="2">
                  <c:v>20609808.570425011</c:v>
                </c:pt>
                <c:pt idx="3">
                  <c:v>120.00936658470904</c:v>
                </c:pt>
                <c:pt idx="4">
                  <c:v>0</c:v>
                </c:pt>
              </c:numCache>
            </c:numRef>
          </c:val>
        </c:ser>
        <c:ser>
          <c:idx val="1"/>
          <c:order val="1"/>
          <c:tx>
            <c:strRef>
              <c:f>'Figure 4'!$C$2</c:f>
              <c:strCache>
                <c:ptCount val="1"/>
                <c:pt idx="0">
                  <c:v>Aphanocapsa</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4'!$C$3:$C$7</c:f>
              <c:numCache>
                <c:formatCode>General</c:formatCode>
                <c:ptCount val="5"/>
                <c:pt idx="0">
                  <c:v>0</c:v>
                </c:pt>
                <c:pt idx="1">
                  <c:v>4026.2334271739301</c:v>
                </c:pt>
                <c:pt idx="2">
                  <c:v>0</c:v>
                </c:pt>
                <c:pt idx="3">
                  <c:v>161670.17913593256</c:v>
                </c:pt>
                <c:pt idx="4">
                  <c:v>0</c:v>
                </c:pt>
              </c:numCache>
            </c:numRef>
          </c:val>
        </c:ser>
        <c:ser>
          <c:idx val="2"/>
          <c:order val="2"/>
          <c:tx>
            <c:strRef>
              <c:f>'Figure 4'!$D$2</c:f>
              <c:strCache>
                <c:ptCount val="1"/>
                <c:pt idx="0">
                  <c:v>Aulacoseira granulata</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4'!$D$3:$D$7</c:f>
              <c:numCache>
                <c:formatCode>General</c:formatCode>
                <c:ptCount val="5"/>
                <c:pt idx="0">
                  <c:v>91.031495141084193</c:v>
                </c:pt>
                <c:pt idx="1">
                  <c:v>0</c:v>
                </c:pt>
                <c:pt idx="2">
                  <c:v>0</c:v>
                </c:pt>
                <c:pt idx="3">
                  <c:v>4965.7534246575342</c:v>
                </c:pt>
                <c:pt idx="4">
                  <c:v>0</c:v>
                </c:pt>
              </c:numCache>
            </c:numRef>
          </c:val>
        </c:ser>
        <c:ser>
          <c:idx val="3"/>
          <c:order val="3"/>
          <c:tx>
            <c:strRef>
              <c:f>'Figure 4'!$E$2</c:f>
              <c:strCache>
                <c:ptCount val="1"/>
                <c:pt idx="0">
                  <c:v>Chroomonas acuta</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4'!$E$3:$E$7</c:f>
              <c:numCache>
                <c:formatCode>General</c:formatCode>
                <c:ptCount val="5"/>
                <c:pt idx="0">
                  <c:v>0</c:v>
                </c:pt>
                <c:pt idx="1">
                  <c:v>0</c:v>
                </c:pt>
                <c:pt idx="2">
                  <c:v>3.9027436287710264</c:v>
                </c:pt>
                <c:pt idx="3">
                  <c:v>0</c:v>
                </c:pt>
                <c:pt idx="4">
                  <c:v>61.299343438437219</c:v>
                </c:pt>
              </c:numCache>
            </c:numRef>
          </c:val>
        </c:ser>
        <c:ser>
          <c:idx val="4"/>
          <c:order val="4"/>
          <c:tx>
            <c:strRef>
              <c:f>'Figure 4'!$F$2</c:f>
              <c:strCache>
                <c:ptCount val="1"/>
                <c:pt idx="0">
                  <c:v>Coelastrum astroideum</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4'!$F$3:$F$7</c:f>
              <c:numCache>
                <c:formatCode>General</c:formatCode>
                <c:ptCount val="5"/>
                <c:pt idx="0">
                  <c:v>0</c:v>
                </c:pt>
                <c:pt idx="1">
                  <c:v>0</c:v>
                </c:pt>
                <c:pt idx="2">
                  <c:v>0</c:v>
                </c:pt>
                <c:pt idx="3">
                  <c:v>46.832923545252314</c:v>
                </c:pt>
                <c:pt idx="4">
                  <c:v>0</c:v>
                </c:pt>
              </c:numCache>
            </c:numRef>
          </c:val>
        </c:ser>
        <c:ser>
          <c:idx val="5"/>
          <c:order val="5"/>
          <c:tx>
            <c:strRef>
              <c:f>'Figure 4'!$G$2</c:f>
              <c:strCache>
                <c:ptCount val="1"/>
                <c:pt idx="0">
                  <c:v>Coelastrum cf sphaericum</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4'!$G$3:$G$7</c:f>
              <c:numCache>
                <c:formatCode>General</c:formatCode>
                <c:ptCount val="5"/>
                <c:pt idx="0">
                  <c:v>337.19704952581668</c:v>
                </c:pt>
                <c:pt idx="1">
                  <c:v>20131.167135869651</c:v>
                </c:pt>
                <c:pt idx="2">
                  <c:v>23.416461772626157</c:v>
                </c:pt>
                <c:pt idx="3">
                  <c:v>0</c:v>
                </c:pt>
                <c:pt idx="4">
                  <c:v>0</c:v>
                </c:pt>
              </c:numCache>
            </c:numRef>
          </c:val>
        </c:ser>
        <c:ser>
          <c:idx val="6"/>
          <c:order val="6"/>
          <c:tx>
            <c:strRef>
              <c:f>'Figure 4'!$H$2</c:f>
              <c:strCache>
                <c:ptCount val="1"/>
                <c:pt idx="0">
                  <c:v>Cryptomonas cf marssonii</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4'!$H$3:$H$7</c:f>
              <c:numCache>
                <c:formatCode>General</c:formatCode>
                <c:ptCount val="5"/>
                <c:pt idx="0">
                  <c:v>0</c:v>
                </c:pt>
                <c:pt idx="1">
                  <c:v>0</c:v>
                </c:pt>
                <c:pt idx="2">
                  <c:v>0</c:v>
                </c:pt>
                <c:pt idx="3">
                  <c:v>0</c:v>
                </c:pt>
                <c:pt idx="4">
                  <c:v>4.5594552970738427</c:v>
                </c:pt>
              </c:numCache>
            </c:numRef>
          </c:val>
        </c:ser>
        <c:ser>
          <c:idx val="7"/>
          <c:order val="7"/>
          <c:tx>
            <c:strRef>
              <c:f>'Figure 4'!$I$2</c:f>
              <c:strCache>
                <c:ptCount val="1"/>
                <c:pt idx="0">
                  <c:v>Cryptomonas erosa</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4'!$I$3:$I$7</c:f>
              <c:numCache>
                <c:formatCode>General</c:formatCode>
                <c:ptCount val="5"/>
                <c:pt idx="0">
                  <c:v>0</c:v>
                </c:pt>
                <c:pt idx="1">
                  <c:v>0</c:v>
                </c:pt>
                <c:pt idx="2">
                  <c:v>0.97568590719275661</c:v>
                </c:pt>
                <c:pt idx="3">
                  <c:v>0</c:v>
                </c:pt>
                <c:pt idx="4">
                  <c:v>0</c:v>
                </c:pt>
              </c:numCache>
            </c:numRef>
          </c:val>
        </c:ser>
        <c:ser>
          <c:idx val="8"/>
          <c:order val="8"/>
          <c:tx>
            <c:strRef>
              <c:f>'Figure 4'!$J$2</c:f>
              <c:strCache>
                <c:ptCount val="1"/>
                <c:pt idx="0">
                  <c:v>Cryptomonas ovata</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4'!$J$3:$J$7</c:f>
              <c:numCache>
                <c:formatCode>General</c:formatCode>
                <c:ptCount val="5"/>
                <c:pt idx="0">
                  <c:v>23.709167544783984</c:v>
                </c:pt>
                <c:pt idx="1">
                  <c:v>9.8296714530613531</c:v>
                </c:pt>
                <c:pt idx="2">
                  <c:v>0</c:v>
                </c:pt>
                <c:pt idx="3">
                  <c:v>13.171759747102213</c:v>
                </c:pt>
                <c:pt idx="4">
                  <c:v>12.665153602982897</c:v>
                </c:pt>
              </c:numCache>
            </c:numRef>
          </c:val>
        </c:ser>
        <c:ser>
          <c:idx val="9"/>
          <c:order val="9"/>
          <c:tx>
            <c:strRef>
              <c:f>'Figure 4'!$K$2</c:f>
              <c:strCache>
                <c:ptCount val="1"/>
                <c:pt idx="0">
                  <c:v>Dolichospermum sp 5</c:v>
                </c:pt>
              </c:strCache>
            </c:strRef>
          </c:tx>
          <c:invertIfNegative val="0"/>
          <c:dLbls>
            <c:dLbl>
              <c:idx val="2"/>
              <c:delete val="1"/>
            </c:dLbl>
            <c:dLbl>
              <c:idx val="4"/>
              <c:delete val="1"/>
            </c:dLbl>
            <c:showLegendKey val="0"/>
            <c:showVal val="0"/>
            <c:showCatName val="0"/>
            <c:showSerName val="1"/>
            <c:showPercent val="0"/>
            <c:showBubbleSize val="0"/>
            <c:showLeaderLines val="0"/>
          </c:dLbls>
          <c:cat>
            <c:numRef>
              <c:f>'Figure 4'!$A$3:$A$7</c:f>
              <c:numCache>
                <c:formatCode>m/d/yyyy</c:formatCode>
                <c:ptCount val="5"/>
                <c:pt idx="0">
                  <c:v>42551</c:v>
                </c:pt>
                <c:pt idx="1">
                  <c:v>42577</c:v>
                </c:pt>
                <c:pt idx="2">
                  <c:v>42608</c:v>
                </c:pt>
                <c:pt idx="3">
                  <c:v>42638</c:v>
                </c:pt>
                <c:pt idx="4">
                  <c:v>42678</c:v>
                </c:pt>
              </c:numCache>
            </c:numRef>
          </c:cat>
          <c:val>
            <c:numRef>
              <c:f>'Figure 4'!$K$3:$K$7</c:f>
              <c:numCache>
                <c:formatCode>General</c:formatCode>
                <c:ptCount val="5"/>
                <c:pt idx="0">
                  <c:v>13150.68493150685</c:v>
                </c:pt>
                <c:pt idx="1">
                  <c:v>183922.98255823099</c:v>
                </c:pt>
                <c:pt idx="2">
                  <c:v>0</c:v>
                </c:pt>
                <c:pt idx="3">
                  <c:v>715.66561292588688</c:v>
                </c:pt>
                <c:pt idx="4">
                  <c:v>0</c:v>
                </c:pt>
              </c:numCache>
            </c:numRef>
          </c:val>
        </c:ser>
        <c:ser>
          <c:idx val="10"/>
          <c:order val="10"/>
          <c:tx>
            <c:strRef>
              <c:f>'Figure 4'!$L$2</c:f>
              <c:strCache>
                <c:ptCount val="1"/>
                <c:pt idx="0">
                  <c:v>Hariotina reticulata</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4'!$L$3:$L$7</c:f>
              <c:numCache>
                <c:formatCode>General</c:formatCode>
                <c:ptCount val="5"/>
                <c:pt idx="0">
                  <c:v>0</c:v>
                </c:pt>
                <c:pt idx="1">
                  <c:v>0</c:v>
                </c:pt>
                <c:pt idx="2">
                  <c:v>0</c:v>
                </c:pt>
                <c:pt idx="3">
                  <c:v>93.665847090504627</c:v>
                </c:pt>
                <c:pt idx="4">
                  <c:v>0</c:v>
                </c:pt>
              </c:numCache>
            </c:numRef>
          </c:val>
        </c:ser>
        <c:ser>
          <c:idx val="11"/>
          <c:order val="11"/>
          <c:tx>
            <c:strRef>
              <c:f>'Figure 4'!$M$2</c:f>
              <c:strCache>
                <c:ptCount val="1"/>
                <c:pt idx="0">
                  <c:v>Mallomonas</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4'!$M$3:$M$7</c:f>
              <c:numCache>
                <c:formatCode>General</c:formatCode>
                <c:ptCount val="5"/>
                <c:pt idx="0">
                  <c:v>0</c:v>
                </c:pt>
                <c:pt idx="1">
                  <c:v>0</c:v>
                </c:pt>
                <c:pt idx="2">
                  <c:v>3.9027436287710264</c:v>
                </c:pt>
                <c:pt idx="3">
                  <c:v>0</c:v>
                </c:pt>
                <c:pt idx="4">
                  <c:v>0</c:v>
                </c:pt>
              </c:numCache>
            </c:numRef>
          </c:val>
        </c:ser>
        <c:ser>
          <c:idx val="12"/>
          <c:order val="12"/>
          <c:tx>
            <c:strRef>
              <c:f>'Figure 4'!$N$2</c:f>
              <c:strCache>
                <c:ptCount val="1"/>
                <c:pt idx="0">
                  <c:v>Mallomonas cf leboimei</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4'!$N$3:$N$7</c:f>
              <c:numCache>
                <c:formatCode>General</c:formatCode>
                <c:ptCount val="5"/>
                <c:pt idx="0">
                  <c:v>2.6343519494204428</c:v>
                </c:pt>
                <c:pt idx="1">
                  <c:v>0</c:v>
                </c:pt>
                <c:pt idx="2">
                  <c:v>0</c:v>
                </c:pt>
                <c:pt idx="3">
                  <c:v>0</c:v>
                </c:pt>
                <c:pt idx="4">
                  <c:v>0</c:v>
                </c:pt>
              </c:numCache>
            </c:numRef>
          </c:val>
        </c:ser>
        <c:ser>
          <c:idx val="13"/>
          <c:order val="13"/>
          <c:tx>
            <c:strRef>
              <c:f>'Figure 4'!$O$2</c:f>
              <c:strCache>
                <c:ptCount val="1"/>
                <c:pt idx="0">
                  <c:v>Microcystis aeruginosa</c:v>
                </c:pt>
              </c:strCache>
            </c:strRef>
          </c:tx>
          <c:invertIfNegative val="0"/>
          <c:dLbls>
            <c:dLbl>
              <c:idx val="0"/>
              <c:delete val="1"/>
            </c:dLbl>
            <c:dLbl>
              <c:idx val="1"/>
              <c:delete val="1"/>
            </c:dLbl>
            <c:dLbl>
              <c:idx val="2"/>
              <c:delete val="1"/>
            </c:dLbl>
            <c:showLegendKey val="0"/>
            <c:showVal val="0"/>
            <c:showCatName val="0"/>
            <c:showSerName val="1"/>
            <c:showPercent val="0"/>
            <c:showBubbleSize val="0"/>
            <c:showLeaderLines val="0"/>
          </c:dLbls>
          <c:cat>
            <c:numRef>
              <c:f>'Figure 4'!$A$3:$A$7</c:f>
              <c:numCache>
                <c:formatCode>m/d/yyyy</c:formatCode>
                <c:ptCount val="5"/>
                <c:pt idx="0">
                  <c:v>42551</c:v>
                </c:pt>
                <c:pt idx="1">
                  <c:v>42577</c:v>
                </c:pt>
                <c:pt idx="2">
                  <c:v>42608</c:v>
                </c:pt>
                <c:pt idx="3">
                  <c:v>42638</c:v>
                </c:pt>
                <c:pt idx="4">
                  <c:v>42678</c:v>
                </c:pt>
              </c:numCache>
            </c:numRef>
          </c:cat>
          <c:val>
            <c:numRef>
              <c:f>'Figure 4'!$O$3:$O$7</c:f>
              <c:numCache>
                <c:formatCode>General</c:formatCode>
                <c:ptCount val="5"/>
                <c:pt idx="0">
                  <c:v>3556.3751317175975</c:v>
                </c:pt>
                <c:pt idx="1">
                  <c:v>809.96492773225555</c:v>
                </c:pt>
                <c:pt idx="2">
                  <c:v>0</c:v>
                </c:pt>
                <c:pt idx="3">
                  <c:v>255005.26870389882</c:v>
                </c:pt>
                <c:pt idx="4">
                  <c:v>17228.661749209696</c:v>
                </c:pt>
              </c:numCache>
            </c:numRef>
          </c:val>
        </c:ser>
        <c:ser>
          <c:idx val="14"/>
          <c:order val="14"/>
          <c:tx>
            <c:strRef>
              <c:f>'Figure 4'!$P$2</c:f>
              <c:strCache>
                <c:ptCount val="1"/>
                <c:pt idx="0">
                  <c:v>Navicula</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4'!$P$3:$P$7</c:f>
              <c:numCache>
                <c:formatCode>General</c:formatCode>
                <c:ptCount val="5"/>
                <c:pt idx="0">
                  <c:v>0</c:v>
                </c:pt>
                <c:pt idx="1">
                  <c:v>0</c:v>
                </c:pt>
                <c:pt idx="2">
                  <c:v>0</c:v>
                </c:pt>
                <c:pt idx="3">
                  <c:v>1.4635288607891348</c:v>
                </c:pt>
                <c:pt idx="4">
                  <c:v>0</c:v>
                </c:pt>
              </c:numCache>
            </c:numRef>
          </c:val>
        </c:ser>
        <c:ser>
          <c:idx val="15"/>
          <c:order val="15"/>
          <c:tx>
            <c:strRef>
              <c:f>'Figure 4'!$Q$2</c:f>
              <c:strCache>
                <c:ptCount val="1"/>
                <c:pt idx="0">
                  <c:v>Nitzschia</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4'!$Q$3:$Q$7</c:f>
              <c:numCache>
                <c:formatCode>General</c:formatCode>
                <c:ptCount val="5"/>
                <c:pt idx="0">
                  <c:v>0</c:v>
                </c:pt>
                <c:pt idx="1">
                  <c:v>0</c:v>
                </c:pt>
                <c:pt idx="2">
                  <c:v>0</c:v>
                </c:pt>
                <c:pt idx="3">
                  <c:v>0</c:v>
                </c:pt>
                <c:pt idx="4">
                  <c:v>936.71476047661508</c:v>
                </c:pt>
              </c:numCache>
            </c:numRef>
          </c:val>
        </c:ser>
        <c:ser>
          <c:idx val="16"/>
          <c:order val="16"/>
          <c:tx>
            <c:strRef>
              <c:f>'Figure 4'!$R$2</c:f>
              <c:strCache>
                <c:ptCount val="1"/>
                <c:pt idx="0">
                  <c:v>Planktospheria gelatinosa</c:v>
                </c:pt>
              </c:strCache>
            </c:strRef>
          </c:tx>
          <c:invertIfNegative val="0"/>
          <c:dLbls>
            <c:dLbl>
              <c:idx val="0"/>
              <c:delete val="1"/>
            </c:dLbl>
            <c:dLbl>
              <c:idx val="1"/>
              <c:delete val="1"/>
            </c:dLbl>
            <c:dLbl>
              <c:idx val="2"/>
              <c:delete val="1"/>
            </c:dLbl>
            <c:showLegendKey val="0"/>
            <c:showVal val="0"/>
            <c:showCatName val="0"/>
            <c:showSerName val="1"/>
            <c:showPercent val="0"/>
            <c:showBubbleSize val="0"/>
            <c:showLeaderLines val="0"/>
          </c:dLbls>
          <c:cat>
            <c:numRef>
              <c:f>'Figure 4'!$A$3:$A$7</c:f>
              <c:numCache>
                <c:formatCode>m/d/yyyy</c:formatCode>
                <c:ptCount val="5"/>
                <c:pt idx="0">
                  <c:v>42551</c:v>
                </c:pt>
                <c:pt idx="1">
                  <c:v>42577</c:v>
                </c:pt>
                <c:pt idx="2">
                  <c:v>42608</c:v>
                </c:pt>
                <c:pt idx="3">
                  <c:v>42638</c:v>
                </c:pt>
                <c:pt idx="4">
                  <c:v>42678</c:v>
                </c:pt>
              </c:numCache>
            </c:numRef>
          </c:cat>
          <c:val>
            <c:numRef>
              <c:f>'Figure 4'!$R$3:$R$7</c:f>
              <c:numCache>
                <c:formatCode>General</c:formatCode>
                <c:ptCount val="5"/>
                <c:pt idx="0">
                  <c:v>0</c:v>
                </c:pt>
                <c:pt idx="1">
                  <c:v>0</c:v>
                </c:pt>
                <c:pt idx="2">
                  <c:v>0</c:v>
                </c:pt>
                <c:pt idx="3">
                  <c:v>13768.87952230418</c:v>
                </c:pt>
                <c:pt idx="4">
                  <c:v>41.035097673664588</c:v>
                </c:pt>
              </c:numCache>
            </c:numRef>
          </c:val>
        </c:ser>
        <c:ser>
          <c:idx val="17"/>
          <c:order val="17"/>
          <c:tx>
            <c:strRef>
              <c:f>'Figure 4'!$S$2</c:f>
              <c:strCache>
                <c:ptCount val="1"/>
                <c:pt idx="0">
                  <c:v>Pseudanabaena mucicola</c:v>
                </c:pt>
              </c:strCache>
            </c:strRef>
          </c:tx>
          <c:invertIfNegative val="0"/>
          <c:dLbls>
            <c:dLbl>
              <c:idx val="0"/>
              <c:delete val="1"/>
            </c:dLbl>
            <c:dLbl>
              <c:idx val="1"/>
              <c:delete val="1"/>
            </c:dLbl>
            <c:dLbl>
              <c:idx val="2"/>
              <c:delete val="1"/>
            </c:dLbl>
            <c:showLegendKey val="0"/>
            <c:showVal val="0"/>
            <c:showCatName val="0"/>
            <c:showSerName val="1"/>
            <c:showPercent val="0"/>
            <c:showBubbleSize val="0"/>
            <c:showLeaderLines val="0"/>
          </c:dLbls>
          <c:cat>
            <c:numRef>
              <c:f>'Figure 4'!$A$3:$A$7</c:f>
              <c:numCache>
                <c:formatCode>m/d/yyyy</c:formatCode>
                <c:ptCount val="5"/>
                <c:pt idx="0">
                  <c:v>42551</c:v>
                </c:pt>
                <c:pt idx="1">
                  <c:v>42577</c:v>
                </c:pt>
                <c:pt idx="2">
                  <c:v>42608</c:v>
                </c:pt>
                <c:pt idx="3">
                  <c:v>42638</c:v>
                </c:pt>
                <c:pt idx="4">
                  <c:v>42678</c:v>
                </c:pt>
              </c:numCache>
            </c:numRef>
          </c:cat>
          <c:val>
            <c:numRef>
              <c:f>'Figure 4'!$S$3:$S$7</c:f>
              <c:numCache>
                <c:formatCode>General</c:formatCode>
                <c:ptCount val="5"/>
                <c:pt idx="0">
                  <c:v>0</c:v>
                </c:pt>
                <c:pt idx="1">
                  <c:v>0</c:v>
                </c:pt>
                <c:pt idx="2">
                  <c:v>0</c:v>
                </c:pt>
                <c:pt idx="3">
                  <c:v>445376.71232876711</c:v>
                </c:pt>
                <c:pt idx="4">
                  <c:v>943.80724649428555</c:v>
                </c:pt>
              </c:numCache>
            </c:numRef>
          </c:val>
        </c:ser>
        <c:ser>
          <c:idx val="18"/>
          <c:order val="18"/>
          <c:tx>
            <c:strRef>
              <c:f>'Figure 4'!$T$2</c:f>
              <c:strCache>
                <c:ptCount val="1"/>
                <c:pt idx="0">
                  <c:v>Scendesmus dimorphus</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4'!$T$3:$T$7</c:f>
              <c:numCache>
                <c:formatCode>General</c:formatCode>
                <c:ptCount val="5"/>
                <c:pt idx="0">
                  <c:v>10.537407797681771</c:v>
                </c:pt>
                <c:pt idx="1">
                  <c:v>0</c:v>
                </c:pt>
                <c:pt idx="2">
                  <c:v>0</c:v>
                </c:pt>
                <c:pt idx="3">
                  <c:v>0</c:v>
                </c:pt>
                <c:pt idx="4">
                  <c:v>0</c:v>
                </c:pt>
              </c:numCache>
            </c:numRef>
          </c:val>
        </c:ser>
        <c:ser>
          <c:idx val="19"/>
          <c:order val="19"/>
          <c:tx>
            <c:strRef>
              <c:f>'Figure 4'!$U$2</c:f>
              <c:strCache>
                <c:ptCount val="1"/>
                <c:pt idx="0">
                  <c:v>Staurastrum cf johnsonii</c:v>
                </c:pt>
              </c:strCache>
            </c:strRef>
          </c:tx>
          <c:invertIfNegative val="0"/>
          <c:cat>
            <c:numRef>
              <c:f>'Figure 4'!$A$3:$A$7</c:f>
              <c:numCache>
                <c:formatCode>m/d/yyyy</c:formatCode>
                <c:ptCount val="5"/>
                <c:pt idx="0">
                  <c:v>42551</c:v>
                </c:pt>
                <c:pt idx="1">
                  <c:v>42577</c:v>
                </c:pt>
                <c:pt idx="2">
                  <c:v>42608</c:v>
                </c:pt>
                <c:pt idx="3">
                  <c:v>42638</c:v>
                </c:pt>
                <c:pt idx="4">
                  <c:v>42678</c:v>
                </c:pt>
              </c:numCache>
            </c:numRef>
          </c:cat>
          <c:val>
            <c:numRef>
              <c:f>'Figure 4'!$U$3:$U$7</c:f>
              <c:numCache>
                <c:formatCode>General</c:formatCode>
                <c:ptCount val="5"/>
                <c:pt idx="0">
                  <c:v>23.709167544783984</c:v>
                </c:pt>
                <c:pt idx="1">
                  <c:v>0</c:v>
                </c:pt>
                <c:pt idx="2">
                  <c:v>0</c:v>
                </c:pt>
                <c:pt idx="3">
                  <c:v>0</c:v>
                </c:pt>
                <c:pt idx="4">
                  <c:v>0</c:v>
                </c:pt>
              </c:numCache>
            </c:numRef>
          </c:val>
        </c:ser>
        <c:ser>
          <c:idx val="20"/>
          <c:order val="20"/>
          <c:tx>
            <c:strRef>
              <c:f>'Figure 4'!$V$2</c:f>
              <c:strCache>
                <c:ptCount val="1"/>
                <c:pt idx="0">
                  <c:v>Woronichinia naegeliana</c:v>
                </c:pt>
              </c:strCache>
            </c:strRef>
          </c:tx>
          <c:invertIfNegative val="0"/>
          <c:dLbls>
            <c:dLbl>
              <c:idx val="1"/>
              <c:delete val="1"/>
            </c:dLbl>
            <c:dLbl>
              <c:idx val="2"/>
              <c:delete val="1"/>
            </c:dLbl>
            <c:showLegendKey val="0"/>
            <c:showVal val="0"/>
            <c:showCatName val="0"/>
            <c:showSerName val="1"/>
            <c:showPercent val="0"/>
            <c:showBubbleSize val="0"/>
            <c:showLeaderLines val="0"/>
          </c:dLbls>
          <c:cat>
            <c:numRef>
              <c:f>'Figure 4'!$A$3:$A$7</c:f>
              <c:numCache>
                <c:formatCode>m/d/yyyy</c:formatCode>
                <c:ptCount val="5"/>
                <c:pt idx="0">
                  <c:v>42551</c:v>
                </c:pt>
                <c:pt idx="1">
                  <c:v>42577</c:v>
                </c:pt>
                <c:pt idx="2">
                  <c:v>42608</c:v>
                </c:pt>
                <c:pt idx="3">
                  <c:v>42638</c:v>
                </c:pt>
                <c:pt idx="4">
                  <c:v>42678</c:v>
                </c:pt>
              </c:numCache>
            </c:numRef>
          </c:cat>
          <c:val>
            <c:numRef>
              <c:f>'Figure 4'!$V$3:$V$7</c:f>
              <c:numCache>
                <c:formatCode>General</c:formatCode>
                <c:ptCount val="5"/>
                <c:pt idx="1">
                  <c:v>10704.512212383814</c:v>
                </c:pt>
                <c:pt idx="2">
                  <c:v>1498.653553448074</c:v>
                </c:pt>
                <c:pt idx="3">
                  <c:v>1369.8630136986301</c:v>
                </c:pt>
                <c:pt idx="4">
                  <c:v>64991.995622922914</c:v>
                </c:pt>
              </c:numCache>
            </c:numRef>
          </c:val>
        </c:ser>
        <c:dLbls>
          <c:showLegendKey val="0"/>
          <c:showVal val="0"/>
          <c:showCatName val="0"/>
          <c:showSerName val="0"/>
          <c:showPercent val="0"/>
          <c:showBubbleSize val="0"/>
        </c:dLbls>
        <c:gapWidth val="25"/>
        <c:overlap val="100"/>
        <c:axId val="167044224"/>
        <c:axId val="167045760"/>
      </c:barChart>
      <c:catAx>
        <c:axId val="167044224"/>
        <c:scaling>
          <c:orientation val="minMax"/>
        </c:scaling>
        <c:delete val="0"/>
        <c:axPos val="b"/>
        <c:numFmt formatCode="m/d/yyyy" sourceLinked="1"/>
        <c:majorTickMark val="out"/>
        <c:minorTickMark val="none"/>
        <c:tickLblPos val="nextTo"/>
        <c:crossAx val="167045760"/>
        <c:crosses val="autoZero"/>
        <c:auto val="0"/>
        <c:lblAlgn val="ctr"/>
        <c:lblOffset val="100"/>
        <c:noMultiLvlLbl val="0"/>
      </c:catAx>
      <c:valAx>
        <c:axId val="167045760"/>
        <c:scaling>
          <c:orientation val="minMax"/>
        </c:scaling>
        <c:delete val="0"/>
        <c:axPos val="l"/>
        <c:majorGridlines/>
        <c:title>
          <c:tx>
            <c:rich>
              <a:bodyPr rot="-5400000" vert="horz"/>
              <a:lstStyle/>
              <a:p>
                <a:pPr>
                  <a:defRPr/>
                </a:pPr>
                <a:r>
                  <a:rPr lang="en-US"/>
                  <a:t>cells/mL</a:t>
                </a:r>
              </a:p>
            </c:rich>
          </c:tx>
          <c:layout/>
          <c:overlay val="0"/>
        </c:title>
        <c:numFmt formatCode="0%" sourceLinked="1"/>
        <c:majorTickMark val="out"/>
        <c:minorTickMark val="none"/>
        <c:tickLblPos val="nextTo"/>
        <c:crossAx val="167044224"/>
        <c:crosses val="autoZero"/>
        <c:crossBetween val="between"/>
      </c:valAx>
      <c:spPr>
        <a:noFill/>
        <a:ln w="25400">
          <a:noFill/>
        </a:ln>
      </c:spPr>
    </c:plotArea>
    <c:legend>
      <c:legendPos val="b"/>
      <c:layout>
        <c:manualLayout>
          <c:xMode val="edge"/>
          <c:yMode val="edge"/>
          <c:x val="1.4741950118376559E-2"/>
          <c:y val="0.88548003867937564"/>
          <c:w val="0.97704740021563086"/>
          <c:h val="0.10282405488787585"/>
        </c:manualLayout>
      </c:layout>
      <c:overlay val="0"/>
    </c:legend>
    <c:plotVisOnly val="1"/>
    <c:dispBlanksAs val="gap"/>
    <c:showDLblsOverMax val="0"/>
  </c:chart>
  <c:spPr>
    <a:solidFill>
      <a:schemeClr val="bg1"/>
    </a:solidFill>
    <a:ln>
      <a:solidFill>
        <a:schemeClr val="tx1"/>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v>TSS</c:v>
          </c:tx>
          <c:spPr>
            <a:solidFill>
              <a:schemeClr val="accent6"/>
            </a:solidFill>
            <a:ln>
              <a:solidFill>
                <a:sysClr val="windowText" lastClr="000000"/>
              </a:solidFill>
            </a:ln>
          </c:spPr>
          <c:invertIfNegative val="0"/>
          <c:dPt>
            <c:idx val="0"/>
            <c:invertIfNegative val="0"/>
            <c:bubble3D val="0"/>
            <c:spPr>
              <a:solidFill>
                <a:srgbClr val="FF0000"/>
              </a:solidFill>
              <a:ln>
                <a:solidFill>
                  <a:sysClr val="windowText" lastClr="000000"/>
                </a:solidFill>
              </a:ln>
            </c:spPr>
          </c:dPt>
          <c:dPt>
            <c:idx val="1"/>
            <c:invertIfNegative val="0"/>
            <c:bubble3D val="0"/>
            <c:spPr>
              <a:solidFill>
                <a:srgbClr val="FF0000"/>
              </a:solidFill>
              <a:ln>
                <a:solidFill>
                  <a:sysClr val="windowText" lastClr="000000"/>
                </a:solidFill>
              </a:ln>
            </c:spPr>
          </c:dPt>
          <c:dPt>
            <c:idx val="2"/>
            <c:invertIfNegative val="0"/>
            <c:bubble3D val="0"/>
            <c:spPr>
              <a:solidFill>
                <a:srgbClr val="FF0000"/>
              </a:solidFill>
              <a:ln>
                <a:solidFill>
                  <a:sysClr val="windowText" lastClr="000000"/>
                </a:solidFill>
              </a:ln>
            </c:spPr>
          </c:dPt>
          <c:dPt>
            <c:idx val="3"/>
            <c:invertIfNegative val="0"/>
            <c:bubble3D val="0"/>
            <c:spPr>
              <a:solidFill>
                <a:srgbClr val="00B050"/>
              </a:solidFill>
              <a:ln>
                <a:solidFill>
                  <a:sysClr val="windowText" lastClr="000000"/>
                </a:solidFill>
              </a:ln>
            </c:spPr>
          </c:dPt>
          <c:dPt>
            <c:idx val="4"/>
            <c:invertIfNegative val="0"/>
            <c:bubble3D val="0"/>
            <c:spPr>
              <a:solidFill>
                <a:srgbClr val="00B050"/>
              </a:solidFill>
              <a:ln>
                <a:solidFill>
                  <a:sysClr val="windowText" lastClr="000000"/>
                </a:solidFill>
              </a:ln>
            </c:spPr>
          </c:dPt>
          <c:dPt>
            <c:idx val="5"/>
            <c:invertIfNegative val="0"/>
            <c:bubble3D val="0"/>
            <c:spPr>
              <a:solidFill>
                <a:srgbClr val="00B050"/>
              </a:solidFill>
              <a:ln>
                <a:solidFill>
                  <a:sysClr val="windowText" lastClr="000000"/>
                </a:solidFill>
              </a:ln>
            </c:spPr>
          </c:dPt>
          <c:trendline>
            <c:spPr>
              <a:ln>
                <a:solidFill>
                  <a:schemeClr val="bg1">
                    <a:alpha val="1000"/>
                  </a:schemeClr>
                </a:solidFill>
              </a:ln>
            </c:spPr>
            <c:trendlineType val="linear"/>
            <c:dispRSqr val="0"/>
            <c:dispEq val="0"/>
          </c:trendline>
          <c:cat>
            <c:strRef>
              <c:f>'Figures 15-18'!$B$3:$G$3</c:f>
              <c:strCache>
                <c:ptCount val="6"/>
                <c:pt idx="0">
                  <c:v>1/5/2016</c:v>
                </c:pt>
                <c:pt idx="1">
                  <c:v>1/19/2016 AM</c:v>
                </c:pt>
                <c:pt idx="2">
                  <c:v>1/19/2016 PM</c:v>
                </c:pt>
                <c:pt idx="3">
                  <c:v>12/8/2016</c:v>
                </c:pt>
                <c:pt idx="4">
                  <c:v>12/15/2016</c:v>
                </c:pt>
                <c:pt idx="5">
                  <c:v>1/3/2017</c:v>
                </c:pt>
              </c:strCache>
            </c:strRef>
          </c:cat>
          <c:val>
            <c:numRef>
              <c:f>'Figures 15-18'!$B$8:$G$8</c:f>
              <c:numCache>
                <c:formatCode>General</c:formatCode>
                <c:ptCount val="6"/>
                <c:pt idx="0">
                  <c:v>152</c:v>
                </c:pt>
                <c:pt idx="1">
                  <c:v>392</c:v>
                </c:pt>
                <c:pt idx="2">
                  <c:v>184</c:v>
                </c:pt>
                <c:pt idx="3">
                  <c:v>43.3</c:v>
                </c:pt>
                <c:pt idx="4">
                  <c:v>2.8</c:v>
                </c:pt>
                <c:pt idx="5" formatCode="0.0">
                  <c:v>31</c:v>
                </c:pt>
              </c:numCache>
            </c:numRef>
          </c:val>
        </c:ser>
        <c:dLbls>
          <c:showLegendKey val="0"/>
          <c:showVal val="0"/>
          <c:showCatName val="0"/>
          <c:showSerName val="0"/>
          <c:showPercent val="0"/>
          <c:showBubbleSize val="0"/>
        </c:dLbls>
        <c:gapWidth val="150"/>
        <c:axId val="151541632"/>
        <c:axId val="151570688"/>
      </c:barChart>
      <c:catAx>
        <c:axId val="151541632"/>
        <c:scaling>
          <c:orientation val="minMax"/>
        </c:scaling>
        <c:delete val="0"/>
        <c:axPos val="b"/>
        <c:numFmt formatCode="m/d/yyyy" sourceLinked="1"/>
        <c:majorTickMark val="none"/>
        <c:minorTickMark val="none"/>
        <c:tickLblPos val="nextTo"/>
        <c:crossAx val="151570688"/>
        <c:crosses val="autoZero"/>
        <c:auto val="0"/>
        <c:lblAlgn val="ctr"/>
        <c:lblOffset val="100"/>
        <c:noMultiLvlLbl val="0"/>
      </c:catAx>
      <c:valAx>
        <c:axId val="151570688"/>
        <c:scaling>
          <c:orientation val="minMax"/>
          <c:min val="0"/>
        </c:scaling>
        <c:delete val="0"/>
        <c:axPos val="l"/>
        <c:majorGridlines/>
        <c:title>
          <c:tx>
            <c:rich>
              <a:bodyPr rot="-5400000" vert="horz"/>
              <a:lstStyle/>
              <a:p>
                <a:pPr>
                  <a:defRPr/>
                </a:pPr>
                <a:r>
                  <a:rPr lang="en-US"/>
                  <a:t>TSS (mg/L)</a:t>
                </a:r>
              </a:p>
            </c:rich>
          </c:tx>
          <c:layout/>
          <c:overlay val="0"/>
        </c:title>
        <c:numFmt formatCode="General" sourceLinked="1"/>
        <c:majorTickMark val="none"/>
        <c:minorTickMark val="none"/>
        <c:tickLblPos val="nextTo"/>
        <c:crossAx val="151541632"/>
        <c:crosses val="autoZero"/>
        <c:crossBetween val="between"/>
      </c:valAx>
    </c:plotArea>
    <c:plotVisOnly val="1"/>
    <c:dispBlanksAs val="gap"/>
    <c:showDLblsOverMax val="0"/>
  </c:chart>
  <c:spPr>
    <a:solidFill>
      <a:schemeClr val="bg1"/>
    </a:solidFill>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v>phosphorus</c:v>
          </c:tx>
          <c:spPr>
            <a:ln>
              <a:solidFill>
                <a:sysClr val="windowText" lastClr="000000"/>
              </a:solidFill>
            </a:ln>
          </c:spPr>
          <c:invertIfNegative val="0"/>
          <c:dPt>
            <c:idx val="0"/>
            <c:invertIfNegative val="0"/>
            <c:bubble3D val="0"/>
            <c:spPr>
              <a:solidFill>
                <a:srgbClr val="FF0000"/>
              </a:solidFill>
              <a:ln>
                <a:solidFill>
                  <a:sysClr val="windowText" lastClr="000000"/>
                </a:solidFill>
              </a:ln>
            </c:spPr>
          </c:dPt>
          <c:dPt>
            <c:idx val="1"/>
            <c:invertIfNegative val="0"/>
            <c:bubble3D val="0"/>
            <c:spPr>
              <a:solidFill>
                <a:srgbClr val="FF0000"/>
              </a:solidFill>
              <a:ln>
                <a:solidFill>
                  <a:sysClr val="windowText" lastClr="000000"/>
                </a:solidFill>
              </a:ln>
            </c:spPr>
          </c:dPt>
          <c:dPt>
            <c:idx val="2"/>
            <c:invertIfNegative val="0"/>
            <c:bubble3D val="0"/>
            <c:spPr>
              <a:solidFill>
                <a:srgbClr val="FF0000"/>
              </a:solidFill>
              <a:ln>
                <a:solidFill>
                  <a:sysClr val="windowText" lastClr="000000"/>
                </a:solidFill>
              </a:ln>
            </c:spPr>
          </c:dPt>
          <c:dPt>
            <c:idx val="3"/>
            <c:invertIfNegative val="0"/>
            <c:bubble3D val="0"/>
            <c:spPr>
              <a:solidFill>
                <a:srgbClr val="00B050"/>
              </a:solidFill>
              <a:ln>
                <a:solidFill>
                  <a:sysClr val="windowText" lastClr="000000"/>
                </a:solidFill>
              </a:ln>
            </c:spPr>
          </c:dPt>
          <c:dPt>
            <c:idx val="4"/>
            <c:invertIfNegative val="0"/>
            <c:bubble3D val="0"/>
            <c:spPr>
              <a:solidFill>
                <a:srgbClr val="00B050"/>
              </a:solidFill>
              <a:ln>
                <a:solidFill>
                  <a:sysClr val="windowText" lastClr="000000"/>
                </a:solidFill>
              </a:ln>
            </c:spPr>
          </c:dPt>
          <c:dPt>
            <c:idx val="5"/>
            <c:invertIfNegative val="0"/>
            <c:bubble3D val="0"/>
            <c:spPr>
              <a:solidFill>
                <a:srgbClr val="00B050"/>
              </a:solidFill>
              <a:ln>
                <a:solidFill>
                  <a:sysClr val="windowText" lastClr="000000"/>
                </a:solidFill>
              </a:ln>
            </c:spPr>
          </c:dPt>
          <c:trendline>
            <c:spPr>
              <a:ln>
                <a:solidFill>
                  <a:schemeClr val="bg1">
                    <a:alpha val="1000"/>
                  </a:schemeClr>
                </a:solidFill>
              </a:ln>
            </c:spPr>
            <c:trendlineType val="linear"/>
            <c:dispRSqr val="0"/>
            <c:dispEq val="0"/>
          </c:trendline>
          <c:cat>
            <c:strRef>
              <c:f>'Figures 15-18'!$B$3:$G$3</c:f>
              <c:strCache>
                <c:ptCount val="6"/>
                <c:pt idx="0">
                  <c:v>1/5/2016</c:v>
                </c:pt>
                <c:pt idx="1">
                  <c:v>1/19/2016 AM</c:v>
                </c:pt>
                <c:pt idx="2">
                  <c:v>1/19/2016 PM</c:v>
                </c:pt>
                <c:pt idx="3">
                  <c:v>12/8/2016</c:v>
                </c:pt>
                <c:pt idx="4">
                  <c:v>12/15/2016</c:v>
                </c:pt>
                <c:pt idx="5">
                  <c:v>1/3/2017</c:v>
                </c:pt>
              </c:strCache>
            </c:strRef>
          </c:cat>
          <c:val>
            <c:numRef>
              <c:f>'Figures 15-18'!$B$7:$G$7</c:f>
              <c:numCache>
                <c:formatCode>General</c:formatCode>
                <c:ptCount val="6"/>
                <c:pt idx="0">
                  <c:v>1.4</c:v>
                </c:pt>
                <c:pt idx="1">
                  <c:v>2.2000000000000002</c:v>
                </c:pt>
                <c:pt idx="2">
                  <c:v>1.9</c:v>
                </c:pt>
                <c:pt idx="3">
                  <c:v>0.81</c:v>
                </c:pt>
                <c:pt idx="4">
                  <c:v>0.49</c:v>
                </c:pt>
                <c:pt idx="5">
                  <c:v>0.6</c:v>
                </c:pt>
              </c:numCache>
            </c:numRef>
          </c:val>
        </c:ser>
        <c:dLbls>
          <c:showLegendKey val="0"/>
          <c:showVal val="0"/>
          <c:showCatName val="0"/>
          <c:showSerName val="0"/>
          <c:showPercent val="0"/>
          <c:showBubbleSize val="0"/>
        </c:dLbls>
        <c:gapWidth val="150"/>
        <c:axId val="188996608"/>
        <c:axId val="83292928"/>
      </c:barChart>
      <c:catAx>
        <c:axId val="188996608"/>
        <c:scaling>
          <c:orientation val="minMax"/>
        </c:scaling>
        <c:delete val="0"/>
        <c:axPos val="b"/>
        <c:numFmt formatCode="m/d/yyyy" sourceLinked="1"/>
        <c:majorTickMark val="none"/>
        <c:minorTickMark val="none"/>
        <c:tickLblPos val="nextTo"/>
        <c:crossAx val="83292928"/>
        <c:crosses val="autoZero"/>
        <c:auto val="0"/>
        <c:lblAlgn val="ctr"/>
        <c:lblOffset val="100"/>
        <c:noMultiLvlLbl val="0"/>
      </c:catAx>
      <c:valAx>
        <c:axId val="83292928"/>
        <c:scaling>
          <c:orientation val="minMax"/>
        </c:scaling>
        <c:delete val="0"/>
        <c:axPos val="l"/>
        <c:majorGridlines/>
        <c:title>
          <c:tx>
            <c:rich>
              <a:bodyPr rot="-5400000" vert="horz"/>
              <a:lstStyle/>
              <a:p>
                <a:pPr>
                  <a:defRPr/>
                </a:pPr>
                <a:r>
                  <a:rPr lang="en-US" dirty="0" smtClean="0"/>
                  <a:t>Total Phosphorus (mg/L</a:t>
                </a:r>
                <a:r>
                  <a:rPr lang="en-US" dirty="0"/>
                  <a:t>)</a:t>
                </a:r>
              </a:p>
            </c:rich>
          </c:tx>
          <c:layout/>
          <c:overlay val="0"/>
        </c:title>
        <c:numFmt formatCode="General" sourceLinked="1"/>
        <c:majorTickMark val="none"/>
        <c:minorTickMark val="none"/>
        <c:tickLblPos val="nextTo"/>
        <c:crossAx val="188996608"/>
        <c:crosses val="autoZero"/>
        <c:crossBetween val="between"/>
      </c:valAx>
    </c:plotArea>
    <c:plotVisOnly val="1"/>
    <c:dispBlanksAs val="gap"/>
    <c:showDLblsOverMax val="0"/>
  </c:chart>
  <c:spPr>
    <a:solidFill>
      <a:schemeClr val="bg1"/>
    </a:solidFill>
    <a:ln>
      <a:solidFill>
        <a:schemeClr val="tx1"/>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Parameter Concentrations, Upstream of the Virgin Road Rolling Dips</a:t>
            </a:r>
          </a:p>
        </c:rich>
      </c:tx>
      <c:layout/>
      <c:overlay val="0"/>
      <c:spPr>
        <a:solidFill>
          <a:schemeClr val="bg1"/>
        </a:solidFill>
        <a:ln>
          <a:solidFill>
            <a:schemeClr val="tx1"/>
          </a:solidFill>
        </a:ln>
      </c:spPr>
    </c:title>
    <c:autoTitleDeleted val="0"/>
    <c:plotArea>
      <c:layout/>
      <c:barChart>
        <c:barDir val="col"/>
        <c:grouping val="stacked"/>
        <c:varyColors val="0"/>
        <c:ser>
          <c:idx val="0"/>
          <c:order val="0"/>
          <c:tx>
            <c:strRef>
              <c:f>Virgin!$A$11</c:f>
              <c:strCache>
                <c:ptCount val="1"/>
                <c:pt idx="0">
                  <c:v>Ammonia</c:v>
                </c:pt>
              </c:strCache>
            </c:strRef>
          </c:tx>
          <c:invertIfNegative val="0"/>
          <c:dLbls>
            <c:showLegendKey val="0"/>
            <c:showVal val="1"/>
            <c:showCatName val="0"/>
            <c:showSerName val="1"/>
            <c:showPercent val="0"/>
            <c:showBubbleSize val="0"/>
            <c:showLeaderLines val="0"/>
          </c:dLbls>
          <c:cat>
            <c:strRef>
              <c:f>Virgin!$B$10:$D$10</c:f>
              <c:strCache>
                <c:ptCount val="3"/>
                <c:pt idx="0">
                  <c:v>11/16/17</c:v>
                </c:pt>
                <c:pt idx="1">
                  <c:v>1/8/18</c:v>
                </c:pt>
                <c:pt idx="2">
                  <c:v>3/1/18</c:v>
                </c:pt>
              </c:strCache>
            </c:strRef>
          </c:cat>
          <c:val>
            <c:numRef>
              <c:f>Virgin!$B$11:$D$11</c:f>
              <c:numCache>
                <c:formatCode>General</c:formatCode>
                <c:ptCount val="3"/>
                <c:pt idx="0">
                  <c:v>0.18</c:v>
                </c:pt>
                <c:pt idx="2" formatCode="0.000">
                  <c:v>8.2000000000000003E-2</c:v>
                </c:pt>
              </c:numCache>
            </c:numRef>
          </c:val>
        </c:ser>
        <c:ser>
          <c:idx val="1"/>
          <c:order val="1"/>
          <c:tx>
            <c:strRef>
              <c:f>Virgin!$A$12</c:f>
              <c:strCache>
                <c:ptCount val="1"/>
                <c:pt idx="0">
                  <c:v>Nitrate</c:v>
                </c:pt>
              </c:strCache>
            </c:strRef>
          </c:tx>
          <c:invertIfNegative val="0"/>
          <c:dLbls>
            <c:showLegendKey val="0"/>
            <c:showVal val="1"/>
            <c:showCatName val="0"/>
            <c:showSerName val="1"/>
            <c:showPercent val="0"/>
            <c:showBubbleSize val="0"/>
            <c:showLeaderLines val="0"/>
          </c:dLbls>
          <c:cat>
            <c:strRef>
              <c:f>Virgin!$B$10:$D$10</c:f>
              <c:strCache>
                <c:ptCount val="3"/>
                <c:pt idx="0">
                  <c:v>11/16/17</c:v>
                </c:pt>
                <c:pt idx="1">
                  <c:v>1/8/18</c:v>
                </c:pt>
                <c:pt idx="2">
                  <c:v>3/1/18</c:v>
                </c:pt>
              </c:strCache>
            </c:strRef>
          </c:cat>
          <c:val>
            <c:numRef>
              <c:f>Virgin!$B$12:$D$12</c:f>
              <c:numCache>
                <c:formatCode>General</c:formatCode>
                <c:ptCount val="3"/>
                <c:pt idx="0">
                  <c:v>0.02</c:v>
                </c:pt>
                <c:pt idx="2" formatCode="0.00">
                  <c:v>0.17</c:v>
                </c:pt>
              </c:numCache>
            </c:numRef>
          </c:val>
        </c:ser>
        <c:ser>
          <c:idx val="2"/>
          <c:order val="2"/>
          <c:tx>
            <c:strRef>
              <c:f>Virgin!$A$13</c:f>
              <c:strCache>
                <c:ptCount val="1"/>
                <c:pt idx="0">
                  <c:v>TKN</c:v>
                </c:pt>
              </c:strCache>
            </c:strRef>
          </c:tx>
          <c:invertIfNegative val="0"/>
          <c:dLbls>
            <c:txPr>
              <a:bodyPr/>
              <a:lstStyle/>
              <a:p>
                <a:pPr>
                  <a:defRPr b="1" i="0" baseline="0"/>
                </a:pPr>
                <a:endParaRPr lang="en-US"/>
              </a:p>
            </c:txPr>
            <c:showLegendKey val="0"/>
            <c:showVal val="1"/>
            <c:showCatName val="0"/>
            <c:showSerName val="1"/>
            <c:showPercent val="0"/>
            <c:showBubbleSize val="0"/>
            <c:showLeaderLines val="0"/>
          </c:dLbls>
          <c:cat>
            <c:strRef>
              <c:f>Virgin!$B$10:$D$10</c:f>
              <c:strCache>
                <c:ptCount val="3"/>
                <c:pt idx="0">
                  <c:v>11/16/17</c:v>
                </c:pt>
                <c:pt idx="1">
                  <c:v>1/8/18</c:v>
                </c:pt>
                <c:pt idx="2">
                  <c:v>3/1/18</c:v>
                </c:pt>
              </c:strCache>
            </c:strRef>
          </c:cat>
          <c:val>
            <c:numRef>
              <c:f>Virgin!$B$13:$D$13</c:f>
              <c:numCache>
                <c:formatCode>General</c:formatCode>
                <c:ptCount val="3"/>
                <c:pt idx="0">
                  <c:v>6.7</c:v>
                </c:pt>
                <c:pt idx="2">
                  <c:v>0.5</c:v>
                </c:pt>
              </c:numCache>
            </c:numRef>
          </c:val>
        </c:ser>
        <c:ser>
          <c:idx val="3"/>
          <c:order val="3"/>
          <c:tx>
            <c:strRef>
              <c:f>Virgin!$A$14</c:f>
              <c:strCache>
                <c:ptCount val="1"/>
                <c:pt idx="0">
                  <c:v>TP</c:v>
                </c:pt>
              </c:strCache>
            </c:strRef>
          </c:tx>
          <c:invertIfNegative val="0"/>
          <c:dLbls>
            <c:txPr>
              <a:bodyPr/>
              <a:lstStyle/>
              <a:p>
                <a:pPr>
                  <a:defRPr b="1" i="0" baseline="0"/>
                </a:pPr>
                <a:endParaRPr lang="en-US"/>
              </a:p>
            </c:txPr>
            <c:showLegendKey val="0"/>
            <c:showVal val="1"/>
            <c:showCatName val="0"/>
            <c:showSerName val="1"/>
            <c:showPercent val="0"/>
            <c:showBubbleSize val="0"/>
            <c:showLeaderLines val="0"/>
          </c:dLbls>
          <c:cat>
            <c:strRef>
              <c:f>Virgin!$B$10:$D$10</c:f>
              <c:strCache>
                <c:ptCount val="3"/>
                <c:pt idx="0">
                  <c:v>11/16/17</c:v>
                </c:pt>
                <c:pt idx="1">
                  <c:v>1/8/18</c:v>
                </c:pt>
                <c:pt idx="2">
                  <c:v>3/1/18</c:v>
                </c:pt>
              </c:strCache>
            </c:strRef>
          </c:cat>
          <c:val>
            <c:numRef>
              <c:f>Virgin!$B$14:$D$14</c:f>
              <c:numCache>
                <c:formatCode>General</c:formatCode>
                <c:ptCount val="3"/>
                <c:pt idx="0">
                  <c:v>2.4</c:v>
                </c:pt>
                <c:pt idx="1">
                  <c:v>0.49</c:v>
                </c:pt>
                <c:pt idx="2">
                  <c:v>0.35</c:v>
                </c:pt>
              </c:numCache>
            </c:numRef>
          </c:val>
        </c:ser>
        <c:dLbls>
          <c:showLegendKey val="0"/>
          <c:showVal val="1"/>
          <c:showCatName val="0"/>
          <c:showSerName val="0"/>
          <c:showPercent val="0"/>
          <c:showBubbleSize val="0"/>
        </c:dLbls>
        <c:gapWidth val="60"/>
        <c:overlap val="100"/>
        <c:axId val="187450880"/>
        <c:axId val="187452800"/>
      </c:barChart>
      <c:catAx>
        <c:axId val="187450880"/>
        <c:scaling>
          <c:orientation val="minMax"/>
        </c:scaling>
        <c:delete val="0"/>
        <c:axPos val="b"/>
        <c:title>
          <c:tx>
            <c:rich>
              <a:bodyPr/>
              <a:lstStyle/>
              <a:p>
                <a:pPr>
                  <a:defRPr/>
                </a:pPr>
                <a:r>
                  <a:rPr lang="en-US"/>
                  <a:t>Post-treatment Storm Sampling Events</a:t>
                </a:r>
              </a:p>
            </c:rich>
          </c:tx>
          <c:layout/>
          <c:overlay val="0"/>
        </c:title>
        <c:majorTickMark val="out"/>
        <c:minorTickMark val="none"/>
        <c:tickLblPos val="nextTo"/>
        <c:crossAx val="187452800"/>
        <c:crosses val="autoZero"/>
        <c:auto val="1"/>
        <c:lblAlgn val="ctr"/>
        <c:lblOffset val="100"/>
        <c:noMultiLvlLbl val="0"/>
      </c:catAx>
      <c:valAx>
        <c:axId val="187452800"/>
        <c:scaling>
          <c:orientation val="minMax"/>
        </c:scaling>
        <c:delete val="0"/>
        <c:axPos val="l"/>
        <c:majorGridlines/>
        <c:title>
          <c:tx>
            <c:rich>
              <a:bodyPr rot="-5400000" vert="horz"/>
              <a:lstStyle/>
              <a:p>
                <a:pPr>
                  <a:defRPr/>
                </a:pPr>
                <a:r>
                  <a:rPr lang="en-US"/>
                  <a:t>mg/L</a:t>
                </a:r>
              </a:p>
            </c:rich>
          </c:tx>
          <c:layout/>
          <c:overlay val="0"/>
        </c:title>
        <c:numFmt formatCode="General" sourceLinked="1"/>
        <c:majorTickMark val="out"/>
        <c:minorTickMark val="none"/>
        <c:tickLblPos val="nextTo"/>
        <c:crossAx val="187450880"/>
        <c:crosses val="autoZero"/>
        <c:crossBetween val="between"/>
      </c:valAx>
    </c:plotArea>
    <c:legend>
      <c:legendPos val="t"/>
      <c:layout/>
      <c:overlay val="0"/>
    </c:legend>
    <c:plotVisOnly val="1"/>
    <c:dispBlanksAs val="gap"/>
    <c:showDLblsOverMax val="0"/>
  </c:chart>
  <c:spPr>
    <a:solidFill>
      <a:schemeClr val="bg1"/>
    </a:solidFill>
    <a:ln>
      <a:solidFill>
        <a:schemeClr val="tx1"/>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Loadings into Pinto Lake</a:t>
            </a:r>
            <a:endParaRPr lang="en-US" dirty="0"/>
          </a:p>
        </c:rich>
      </c:tx>
      <c:layout/>
      <c:overlay val="0"/>
    </c:title>
    <c:autoTitleDeleted val="0"/>
    <c:plotArea>
      <c:layout/>
      <c:barChart>
        <c:barDir val="col"/>
        <c:grouping val="clustered"/>
        <c:varyColors val="0"/>
        <c:ser>
          <c:idx val="1"/>
          <c:order val="1"/>
          <c:tx>
            <c:strRef>
              <c:f>PumpTrack!$I$3</c:f>
              <c:strCache>
                <c:ptCount val="1"/>
                <c:pt idx="0">
                  <c:v>TN</c:v>
                </c:pt>
              </c:strCache>
            </c:strRef>
          </c:tx>
          <c:spPr>
            <a:solidFill>
              <a:schemeClr val="accent3"/>
            </a:solidFill>
            <a:ln>
              <a:solidFill>
                <a:schemeClr val="tx1"/>
              </a:solidFill>
            </a:ln>
          </c:spPr>
          <c:invertIfNegative val="0"/>
          <c:val>
            <c:numRef>
              <c:f>PumpTrack!$J$3:$K$3</c:f>
              <c:numCache>
                <c:formatCode>#,##0</c:formatCode>
                <c:ptCount val="2"/>
                <c:pt idx="0">
                  <c:v>68.100000000000009</c:v>
                </c:pt>
                <c:pt idx="1">
                  <c:v>40.86</c:v>
                </c:pt>
              </c:numCache>
            </c:numRef>
          </c:val>
        </c:ser>
        <c:ser>
          <c:idx val="2"/>
          <c:order val="2"/>
          <c:tx>
            <c:strRef>
              <c:f>PumpTrack!$I$4</c:f>
              <c:strCache>
                <c:ptCount val="1"/>
                <c:pt idx="0">
                  <c:v>TP</c:v>
                </c:pt>
              </c:strCache>
            </c:strRef>
          </c:tx>
          <c:spPr>
            <a:solidFill>
              <a:schemeClr val="accent4"/>
            </a:solidFill>
            <a:ln>
              <a:solidFill>
                <a:schemeClr val="tx1"/>
              </a:solidFill>
            </a:ln>
          </c:spPr>
          <c:invertIfNegative val="0"/>
          <c:val>
            <c:numRef>
              <c:f>PumpTrack!$J$4:$K$4</c:f>
              <c:numCache>
                <c:formatCode>#,##0</c:formatCode>
                <c:ptCount val="2"/>
                <c:pt idx="0">
                  <c:v>10.350000000000001</c:v>
                </c:pt>
                <c:pt idx="1">
                  <c:v>5.6666250000000007</c:v>
                </c:pt>
              </c:numCache>
            </c:numRef>
          </c:val>
        </c:ser>
        <c:dLbls>
          <c:showLegendKey val="0"/>
          <c:showVal val="0"/>
          <c:showCatName val="0"/>
          <c:showSerName val="0"/>
          <c:showPercent val="0"/>
          <c:showBubbleSize val="0"/>
        </c:dLbls>
        <c:gapWidth val="150"/>
        <c:axId val="188600320"/>
        <c:axId val="188601856"/>
      </c:barChart>
      <c:barChart>
        <c:barDir val="col"/>
        <c:grouping val="clustered"/>
        <c:varyColors val="0"/>
        <c:ser>
          <c:idx val="0"/>
          <c:order val="0"/>
          <c:tx>
            <c:strRef>
              <c:f>PumpTrack!$I$2</c:f>
              <c:strCache>
                <c:ptCount val="1"/>
                <c:pt idx="0">
                  <c:v>TSS</c:v>
                </c:pt>
              </c:strCache>
            </c:strRef>
          </c:tx>
          <c:spPr>
            <a:solidFill>
              <a:schemeClr val="accent6"/>
            </a:solidFill>
            <a:ln>
              <a:solidFill>
                <a:schemeClr val="tx1"/>
              </a:solidFill>
            </a:ln>
          </c:spPr>
          <c:invertIfNegative val="0"/>
          <c:cat>
            <c:strRef>
              <c:f>PumpTrack!$J$1:$K$1</c:f>
              <c:strCache>
                <c:ptCount val="2"/>
                <c:pt idx="0">
                  <c:v>Before</c:v>
                </c:pt>
                <c:pt idx="1">
                  <c:v>After</c:v>
                </c:pt>
              </c:strCache>
            </c:strRef>
          </c:cat>
          <c:val>
            <c:numRef>
              <c:f>PumpTrack!$J$2:$K$2</c:f>
              <c:numCache>
                <c:formatCode>#,##0</c:formatCode>
                <c:ptCount val="2"/>
                <c:pt idx="0">
                  <c:v>3534</c:v>
                </c:pt>
                <c:pt idx="1">
                  <c:v>954.17999999999984</c:v>
                </c:pt>
              </c:numCache>
            </c:numRef>
          </c:val>
        </c:ser>
        <c:dLbls>
          <c:showLegendKey val="0"/>
          <c:showVal val="0"/>
          <c:showCatName val="0"/>
          <c:showSerName val="0"/>
          <c:showPercent val="0"/>
          <c:showBubbleSize val="0"/>
        </c:dLbls>
        <c:gapWidth val="312"/>
        <c:axId val="188618240"/>
        <c:axId val="188603776"/>
      </c:barChart>
      <c:catAx>
        <c:axId val="188600320"/>
        <c:scaling>
          <c:orientation val="minMax"/>
        </c:scaling>
        <c:delete val="1"/>
        <c:axPos val="b"/>
        <c:numFmt formatCode="General" sourceLinked="0"/>
        <c:majorTickMark val="out"/>
        <c:minorTickMark val="none"/>
        <c:tickLblPos val="nextTo"/>
        <c:crossAx val="188601856"/>
        <c:crosses val="autoZero"/>
        <c:auto val="1"/>
        <c:lblAlgn val="ctr"/>
        <c:lblOffset val="100"/>
        <c:noMultiLvlLbl val="0"/>
      </c:catAx>
      <c:valAx>
        <c:axId val="188601856"/>
        <c:scaling>
          <c:orientation val="minMax"/>
        </c:scaling>
        <c:delete val="0"/>
        <c:axPos val="l"/>
        <c:majorGridlines/>
        <c:title>
          <c:tx>
            <c:rich>
              <a:bodyPr rot="-5400000" vert="horz"/>
              <a:lstStyle/>
              <a:p>
                <a:pPr>
                  <a:defRPr/>
                </a:pPr>
                <a:r>
                  <a:rPr lang="en-US"/>
                  <a:t>TN, TP (lbs/yr)</a:t>
                </a:r>
              </a:p>
            </c:rich>
          </c:tx>
          <c:layout/>
          <c:overlay val="0"/>
        </c:title>
        <c:numFmt formatCode="#,##0" sourceLinked="1"/>
        <c:majorTickMark val="out"/>
        <c:minorTickMark val="none"/>
        <c:tickLblPos val="nextTo"/>
        <c:crossAx val="188600320"/>
        <c:crosses val="autoZero"/>
        <c:crossBetween val="between"/>
      </c:valAx>
      <c:valAx>
        <c:axId val="188603776"/>
        <c:scaling>
          <c:orientation val="minMax"/>
        </c:scaling>
        <c:delete val="0"/>
        <c:axPos val="r"/>
        <c:title>
          <c:tx>
            <c:rich>
              <a:bodyPr rot="-5400000" vert="horz"/>
              <a:lstStyle/>
              <a:p>
                <a:pPr>
                  <a:defRPr/>
                </a:pPr>
                <a:r>
                  <a:rPr lang="en-US"/>
                  <a:t>TSS (lbs/yr)</a:t>
                </a:r>
              </a:p>
            </c:rich>
          </c:tx>
          <c:layout/>
          <c:overlay val="0"/>
        </c:title>
        <c:numFmt formatCode="#,##0" sourceLinked="1"/>
        <c:majorTickMark val="out"/>
        <c:minorTickMark val="none"/>
        <c:tickLblPos val="nextTo"/>
        <c:crossAx val="188618240"/>
        <c:crosses val="max"/>
        <c:crossBetween val="between"/>
      </c:valAx>
      <c:catAx>
        <c:axId val="188618240"/>
        <c:scaling>
          <c:orientation val="minMax"/>
        </c:scaling>
        <c:delete val="1"/>
        <c:axPos val="b"/>
        <c:majorTickMark val="out"/>
        <c:minorTickMark val="none"/>
        <c:tickLblPos val="nextTo"/>
        <c:crossAx val="188603776"/>
        <c:crosses val="autoZero"/>
        <c:auto val="1"/>
        <c:lblAlgn val="ctr"/>
        <c:lblOffset val="100"/>
        <c:noMultiLvlLbl val="0"/>
      </c:catAx>
    </c:plotArea>
    <c:legend>
      <c:legendPos val="r"/>
      <c:layout/>
      <c:overlay val="0"/>
    </c:legend>
    <c:plotVisOnly val="1"/>
    <c:dispBlanksAs val="gap"/>
    <c:showDLblsOverMax val="0"/>
  </c:chart>
  <c:spPr>
    <a:solidFill>
      <a:schemeClr val="bg1"/>
    </a:solidFill>
    <a:ln>
      <a:solidFill>
        <a:schemeClr val="tx1"/>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22A1FA-68A9-4A2C-84AA-ACB3617C42D7}" type="datetimeFigureOut">
              <a:rPr lang="en-US" smtClean="0"/>
              <a:t>4/11/2019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F9908-763F-4D82-8960-63B0F2E23CB0}" type="slidenum">
              <a:rPr lang="en-US" smtClean="0"/>
              <a:t>‹#›</a:t>
            </a:fld>
            <a:endParaRPr lang="en-US"/>
          </a:p>
        </p:txBody>
      </p:sp>
    </p:spTree>
    <p:extLst>
      <p:ext uri="{BB962C8B-B14F-4D97-AF65-F5344CB8AC3E}">
        <p14:creationId xmlns:p14="http://schemas.microsoft.com/office/powerpoint/2010/main" val="1016410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recognized economically disadvantaged community (approximately 66,000 residents)</a:t>
            </a:r>
          </a:p>
          <a:p>
            <a:r>
              <a:rPr lang="en-US" dirty="0" smtClean="0"/>
              <a:t>Located in the 1300 </a:t>
            </a:r>
            <a:r>
              <a:rPr lang="en-US" dirty="0" err="1" smtClean="0"/>
              <a:t>sq</a:t>
            </a:r>
            <a:r>
              <a:rPr lang="en-US" dirty="0" smtClean="0"/>
              <a:t> mile </a:t>
            </a:r>
            <a:r>
              <a:rPr lang="en-US" dirty="0" err="1" smtClean="0"/>
              <a:t>Pajaro</a:t>
            </a:r>
            <a:r>
              <a:rPr lang="en-US" dirty="0" smtClean="0"/>
              <a:t> River Watershed (4 Counties)</a:t>
            </a:r>
          </a:p>
          <a:p>
            <a:r>
              <a:rPr lang="en-US" dirty="0" smtClean="0"/>
              <a:t>Many types of land uses throughout </a:t>
            </a:r>
            <a:r>
              <a:rPr lang="en-US" dirty="0" err="1" smtClean="0"/>
              <a:t>Pajaro</a:t>
            </a:r>
            <a:r>
              <a:rPr lang="en-US" dirty="0" smtClean="0"/>
              <a:t> River Watershed</a:t>
            </a:r>
          </a:p>
          <a:p>
            <a:r>
              <a:rPr lang="en-US" dirty="0" err="1" smtClean="0"/>
              <a:t>Pajaro</a:t>
            </a:r>
            <a:r>
              <a:rPr lang="en-US" dirty="0" smtClean="0"/>
              <a:t> River Nutrient TMDL adopted by EPA</a:t>
            </a:r>
          </a:p>
          <a:p>
            <a:r>
              <a:rPr lang="en-US" dirty="0" smtClean="0"/>
              <a:t>Pinto Lake</a:t>
            </a:r>
            <a:r>
              <a:rPr lang="en-US" baseline="0" dirty="0" smtClean="0"/>
              <a:t> 303(d) listed waterbody, with a TMDL process in the works</a:t>
            </a:r>
            <a:endParaRPr lang="en-US" dirty="0" smtClean="0"/>
          </a:p>
          <a:p>
            <a:r>
              <a:rPr lang="en-US" dirty="0" smtClean="0"/>
              <a:t>Pinto Lake is a priority area </a:t>
            </a:r>
            <a:r>
              <a:rPr lang="en-US" dirty="0" smtClean="0">
                <a:sym typeface="Wingdings" panose="05000000000000000000" pitchFamily="2" charset="2"/>
              </a:rPr>
              <a:t> free recreational opportunities for residents</a:t>
            </a:r>
          </a:p>
          <a:p>
            <a:endParaRPr lang="en-US" dirty="0" smtClean="0">
              <a:sym typeface="Wingdings" panose="05000000000000000000" pitchFamily="2" charset="2"/>
            </a:endParaRPr>
          </a:p>
          <a:p>
            <a:r>
              <a:rPr lang="en-US" dirty="0" smtClean="0">
                <a:sym typeface="Wingdings" panose="05000000000000000000" pitchFamily="2" charset="2"/>
              </a:rPr>
              <a:t>The goal of this project was based on the 2010 planning grant.  To reduce nutrient loading’s in lake by 80% and reduce</a:t>
            </a:r>
            <a:r>
              <a:rPr lang="en-US" baseline="0" dirty="0" smtClean="0">
                <a:sym typeface="Wingdings" panose="05000000000000000000" pitchFamily="2" charset="2"/>
              </a:rPr>
              <a:t> external loadings by 50%.</a:t>
            </a:r>
          </a:p>
          <a:p>
            <a:endParaRPr lang="en-US" dirty="0" smtClean="0">
              <a:sym typeface="Wingdings" panose="05000000000000000000" pitchFamily="2" charset="2"/>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93202B3-09CC-42B4-9604-42955ADF88B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17607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5 sampling points in the lake – 1 at the City dock, 2 in the deepest parts of the lake, and 2 in the shallower reaches</a:t>
            </a:r>
          </a:p>
        </p:txBody>
      </p:sp>
      <p:sp>
        <p:nvSpPr>
          <p:cNvPr id="4" name="Slide Number Placeholder 3"/>
          <p:cNvSpPr>
            <a:spLocks noGrp="1"/>
          </p:cNvSpPr>
          <p:nvPr>
            <p:ph type="sldNum" sz="quarter" idx="10"/>
          </p:nvPr>
        </p:nvSpPr>
        <p:spPr/>
        <p:txBody>
          <a:bodyPr/>
          <a:lstStyle/>
          <a:p>
            <a:fld id="{60C9E14C-51B5-4E77-9123-1F8EEA5E3208}" type="slidenum">
              <a:rPr lang="en-US" smtClean="0"/>
              <a:t>11</a:t>
            </a:fld>
            <a:endParaRPr lang="en-US"/>
          </a:p>
        </p:txBody>
      </p:sp>
    </p:spTree>
    <p:extLst>
      <p:ext uri="{BB962C8B-B14F-4D97-AF65-F5344CB8AC3E}">
        <p14:creationId xmlns:p14="http://schemas.microsoft.com/office/powerpoint/2010/main" val="1636161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 95% of lake treated with alum.</a:t>
            </a:r>
            <a:r>
              <a:rPr lang="en-US" baseline="0" dirty="0" smtClean="0"/>
              <a:t>  60% of total dose.  </a:t>
            </a:r>
          </a:p>
          <a:p>
            <a:r>
              <a:rPr lang="en-US" baseline="0" dirty="0" smtClean="0"/>
              <a:t>This was the printout from the on board GPS navigation on the alum barge.</a:t>
            </a:r>
            <a:endParaRPr lang="en-US" dirty="0"/>
          </a:p>
        </p:txBody>
      </p:sp>
      <p:sp>
        <p:nvSpPr>
          <p:cNvPr id="4" name="Slide Number Placeholder 3"/>
          <p:cNvSpPr>
            <a:spLocks noGrp="1"/>
          </p:cNvSpPr>
          <p:nvPr>
            <p:ph type="sldNum" sz="quarter" idx="10"/>
          </p:nvPr>
        </p:nvSpPr>
        <p:spPr/>
        <p:txBody>
          <a:bodyPr/>
          <a:lstStyle/>
          <a:p>
            <a:fld id="{80CF9908-763F-4D82-8960-63B0F2E23CB0}" type="slidenum">
              <a:rPr lang="en-US" smtClean="0"/>
              <a:t>12</a:t>
            </a:fld>
            <a:endParaRPr lang="en-US"/>
          </a:p>
        </p:txBody>
      </p:sp>
    </p:spTree>
    <p:extLst>
      <p:ext uri="{BB962C8B-B14F-4D97-AF65-F5344CB8AC3E}">
        <p14:creationId xmlns:p14="http://schemas.microsoft.com/office/powerpoint/2010/main" val="284225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smtClean="0"/>
              <a:t>The average TP lake-wide percent reduction was 91%. This was calculated using the average of all of the results from the three pre-treatment sampling events (0.57 mg/L), and the average of all of the results from the three post-treatment sampling events (0.05 mg/L).</a:t>
            </a:r>
          </a:p>
        </p:txBody>
      </p:sp>
      <p:sp>
        <p:nvSpPr>
          <p:cNvPr id="4" name="Slide Number Placeholder 3"/>
          <p:cNvSpPr>
            <a:spLocks noGrp="1"/>
          </p:cNvSpPr>
          <p:nvPr>
            <p:ph type="sldNum" sz="quarter" idx="10"/>
          </p:nvPr>
        </p:nvSpPr>
        <p:spPr/>
        <p:txBody>
          <a:bodyPr/>
          <a:lstStyle/>
          <a:p>
            <a:fld id="{60C9E14C-51B5-4E77-9123-1F8EEA5E320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4253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smtClean="0"/>
              <a:t>The average orthophosphate (PO43-) lake-wide percent reduction was 98%. This was calculated using the average of all the results from the three pre-treatment sampling events (0.41 mg/L), and the average of all the results from the three post-treatment sampling events (0.01 mg/L). This reduction can be further illustrated by pointing out that 34 of the 36 post-treatment samples were below the reporting limit (of 0.02 mg/L).</a:t>
            </a:r>
            <a:endParaRPr lang="en-US" dirty="0"/>
          </a:p>
        </p:txBody>
      </p:sp>
      <p:sp>
        <p:nvSpPr>
          <p:cNvPr id="4" name="Slide Number Placeholder 3"/>
          <p:cNvSpPr>
            <a:spLocks noGrp="1"/>
          </p:cNvSpPr>
          <p:nvPr>
            <p:ph type="sldNum" sz="quarter" idx="10"/>
          </p:nvPr>
        </p:nvSpPr>
        <p:spPr/>
        <p:txBody>
          <a:bodyPr/>
          <a:lstStyle/>
          <a:p>
            <a:fld id="{60C9E14C-51B5-4E77-9123-1F8EEA5E320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42536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Following alum treatment, in April 2017, Pinto</a:t>
            </a:r>
            <a:r>
              <a:rPr lang="en-US" baseline="0" dirty="0" smtClean="0"/>
              <a:t> Lake didn’t experience as severe or as long a bloom as in pre-treatment Falls.</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60C9E14C-51B5-4E77-9123-1F8EEA5E320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11614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have identified</a:t>
            </a:r>
            <a:r>
              <a:rPr lang="en-US" baseline="0" dirty="0" smtClean="0"/>
              <a:t> 21 species of algae in last year’s bloom</a:t>
            </a:r>
          </a:p>
          <a:p>
            <a:pPr marL="171450" indent="-171450">
              <a:buFont typeface="Arial" panose="020B0604020202020204" pitchFamily="34" charset="0"/>
              <a:buChar char="•"/>
            </a:pPr>
            <a:r>
              <a:rPr lang="en-US" baseline="0" dirty="0" smtClean="0"/>
              <a:t>The first couple months’ make-up was dominated by aphanizomenon</a:t>
            </a:r>
          </a:p>
          <a:p>
            <a:pPr marL="171450" indent="-171450">
              <a:buFont typeface="Arial" panose="020B0604020202020204" pitchFamily="34" charset="0"/>
              <a:buChar char="•"/>
            </a:pPr>
            <a:r>
              <a:rPr lang="en-US" baseline="0" dirty="0" smtClean="0"/>
              <a:t>The microcystis species started spiking 2 months in, and held through the completion of the bloom </a:t>
            </a:r>
          </a:p>
        </p:txBody>
      </p:sp>
      <p:sp>
        <p:nvSpPr>
          <p:cNvPr id="4" name="Slide Number Placeholder 3"/>
          <p:cNvSpPr>
            <a:spLocks noGrp="1"/>
          </p:cNvSpPr>
          <p:nvPr>
            <p:ph type="sldNum" sz="quarter" idx="10"/>
          </p:nvPr>
        </p:nvSpPr>
        <p:spPr/>
        <p:txBody>
          <a:bodyPr/>
          <a:lstStyle/>
          <a:p>
            <a:fld id="{60C9E14C-51B5-4E77-9123-1F8EEA5E320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49043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F9908-763F-4D82-8960-63B0F2E23CB0}" type="slidenum">
              <a:rPr lang="en-US" smtClean="0"/>
              <a:t>17</a:t>
            </a:fld>
            <a:endParaRPr lang="en-US"/>
          </a:p>
        </p:txBody>
      </p:sp>
    </p:spTree>
    <p:extLst>
      <p:ext uri="{BB962C8B-B14F-4D97-AF65-F5344CB8AC3E}">
        <p14:creationId xmlns:p14="http://schemas.microsoft.com/office/powerpoint/2010/main" val="112799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Established </a:t>
            </a:r>
            <a:r>
              <a:rPr lang="en-US" baseline="0" dirty="0" smtClean="0"/>
              <a:t>sampling points in the watershed, to monitor the success of the sediment control practices</a:t>
            </a:r>
          </a:p>
          <a:p>
            <a:pPr marL="171450" indent="-171450">
              <a:buFont typeface="Arial" panose="020B0604020202020204" pitchFamily="34" charset="0"/>
              <a:buChar char="•"/>
            </a:pPr>
            <a:r>
              <a:rPr lang="en-US" baseline="0" dirty="0" smtClean="0"/>
              <a:t>At the practices we intended to measure upstream of the practice, and downstream of the practice</a:t>
            </a:r>
          </a:p>
        </p:txBody>
      </p:sp>
      <p:sp>
        <p:nvSpPr>
          <p:cNvPr id="4" name="Slide Number Placeholder 3"/>
          <p:cNvSpPr>
            <a:spLocks noGrp="1"/>
          </p:cNvSpPr>
          <p:nvPr>
            <p:ph type="sldNum" sz="quarter" idx="10"/>
          </p:nvPr>
        </p:nvSpPr>
        <p:spPr/>
        <p:txBody>
          <a:bodyPr/>
          <a:lstStyle/>
          <a:p>
            <a:fld id="{60C9E14C-51B5-4E77-9123-1F8EEA5E3208}" type="slidenum">
              <a:rPr lang="en-US" smtClean="0"/>
              <a:t>18</a:t>
            </a:fld>
            <a:endParaRPr lang="en-US"/>
          </a:p>
        </p:txBody>
      </p:sp>
    </p:spTree>
    <p:extLst>
      <p:ext uri="{BB962C8B-B14F-4D97-AF65-F5344CB8AC3E}">
        <p14:creationId xmlns:p14="http://schemas.microsoft.com/office/powerpoint/2010/main" val="2214901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sz="1200" kern="1200" baseline="0" dirty="0" smtClean="0">
                <a:solidFill>
                  <a:schemeClr val="tx1"/>
                </a:solidFill>
                <a:effectLst/>
                <a:latin typeface="+mn-lt"/>
                <a:ea typeface="+mn-ea"/>
                <a:cs typeface="+mn-cs"/>
              </a:rPr>
              <a:t>3 pre events and 3 post events</a:t>
            </a:r>
          </a:p>
          <a:p>
            <a:pPr marL="228600" indent="-228600">
              <a:buFont typeface="Arial" panose="020B0604020202020204" pitchFamily="34" charset="0"/>
              <a:buChar char="•"/>
            </a:pPr>
            <a:r>
              <a:rPr lang="en-US" sz="1200" kern="1200" baseline="0" dirty="0" smtClean="0">
                <a:solidFill>
                  <a:schemeClr val="tx1"/>
                </a:solidFill>
                <a:effectLst/>
                <a:latin typeface="+mn-lt"/>
                <a:ea typeface="+mn-ea"/>
                <a:cs typeface="+mn-cs"/>
              </a:rPr>
              <a:t>An additional water quality benefit in Amesti Creek, the baseline receiving water, show a significant decrease of TSS (approximately 89%) concentrations after the implementation of the dips.</a:t>
            </a:r>
          </a:p>
        </p:txBody>
      </p:sp>
      <p:sp>
        <p:nvSpPr>
          <p:cNvPr id="4" name="Slide Number Placeholder 3"/>
          <p:cNvSpPr>
            <a:spLocks noGrp="1"/>
          </p:cNvSpPr>
          <p:nvPr>
            <p:ph type="sldNum" sz="quarter" idx="10"/>
          </p:nvPr>
        </p:nvSpPr>
        <p:spPr/>
        <p:txBody>
          <a:bodyPr/>
          <a:lstStyle/>
          <a:p>
            <a:fld id="{60C9E14C-51B5-4E77-9123-1F8EEA5E320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57748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sz="1200" kern="1200" baseline="0" dirty="0" smtClean="0">
                <a:solidFill>
                  <a:schemeClr val="tx1"/>
                </a:solidFill>
                <a:effectLst/>
                <a:latin typeface="+mn-lt"/>
                <a:ea typeface="+mn-ea"/>
                <a:cs typeface="+mn-cs"/>
              </a:rPr>
              <a:t>3 pre events and 3 post events</a:t>
            </a:r>
          </a:p>
          <a:p>
            <a:pPr marL="228600" indent="-228600">
              <a:buFont typeface="Arial" panose="020B0604020202020204" pitchFamily="34" charset="0"/>
              <a:buChar char="•"/>
            </a:pPr>
            <a:r>
              <a:rPr lang="en-US" sz="1200" kern="1200" baseline="0" dirty="0" smtClean="0">
                <a:solidFill>
                  <a:schemeClr val="tx1"/>
                </a:solidFill>
                <a:effectLst/>
                <a:latin typeface="+mn-lt"/>
                <a:ea typeface="+mn-ea"/>
                <a:cs typeface="+mn-cs"/>
              </a:rPr>
              <a:t>Additional water quality benefit in Amesti Creek show significant decrease of TP (approximately 66%) concentrations after the implementation of the dips.</a:t>
            </a:r>
          </a:p>
        </p:txBody>
      </p:sp>
      <p:sp>
        <p:nvSpPr>
          <p:cNvPr id="4" name="Slide Number Placeholder 3"/>
          <p:cNvSpPr>
            <a:spLocks noGrp="1"/>
          </p:cNvSpPr>
          <p:nvPr>
            <p:ph type="sldNum" sz="quarter" idx="10"/>
          </p:nvPr>
        </p:nvSpPr>
        <p:spPr/>
        <p:txBody>
          <a:bodyPr/>
          <a:lstStyle/>
          <a:p>
            <a:fld id="{60C9E14C-51B5-4E77-9123-1F8EEA5E320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05774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Significant</a:t>
            </a:r>
            <a:r>
              <a:rPr lang="en-US" baseline="0" dirty="0" smtClean="0"/>
              <a:t> portion of nutrient loads are internal. </a:t>
            </a:r>
          </a:p>
          <a:p>
            <a:r>
              <a:rPr lang="en-US" baseline="0" dirty="0" smtClean="0"/>
              <a:t>However, need to control external nutrient loadings from the watershed </a:t>
            </a:r>
            <a:r>
              <a:rPr lang="en-US" baseline="0" dirty="0" smtClean="0">
                <a:sym typeface="Wingdings"/>
              </a:rPr>
              <a:t> installing best management practices in watershed, while partners continue to work with stakeholders in the watershed.</a:t>
            </a:r>
          </a:p>
          <a:p>
            <a:r>
              <a:rPr lang="en-US" baseline="0" dirty="0" smtClean="0">
                <a:sym typeface="Wingdings"/>
              </a:rPr>
              <a:t>Pinto Lake TMDL and 303 (d) listing significantly aid in voluntary implementation and monitoring practices.  </a:t>
            </a:r>
            <a:endParaRPr lang="en-US" dirty="0" smtClean="0"/>
          </a:p>
          <a:p>
            <a:endParaRPr lang="en-US" dirty="0"/>
          </a:p>
        </p:txBody>
      </p:sp>
      <p:sp>
        <p:nvSpPr>
          <p:cNvPr id="4" name="Slide Number Placeholder 3"/>
          <p:cNvSpPr>
            <a:spLocks noGrp="1"/>
          </p:cNvSpPr>
          <p:nvPr>
            <p:ph type="sldNum" sz="quarter" idx="10"/>
          </p:nvPr>
        </p:nvSpPr>
        <p:spPr/>
        <p:txBody>
          <a:bodyPr/>
          <a:lstStyle/>
          <a:p>
            <a:fld id="{F93202B3-09CC-42B4-9604-42955ADF88B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47130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smtClean="0"/>
              <a:t>Three post sampling events, measured upstream sediment (mg/L)</a:t>
            </a:r>
          </a:p>
          <a:p>
            <a:pPr marL="228600" indent="-228600">
              <a:buFont typeface="Arial" panose="020B0604020202020204" pitchFamily="34" charset="0"/>
              <a:buChar char="•"/>
            </a:pPr>
            <a:r>
              <a:rPr lang="en-US" dirty="0" smtClean="0"/>
              <a:t>Couldn’t measure downstream sediment, because there was no flow, therefore</a:t>
            </a:r>
            <a:r>
              <a:rPr lang="en-US" baseline="0" dirty="0" smtClean="0"/>
              <a:t> no sediment was carried into PL</a:t>
            </a:r>
          </a:p>
          <a:p>
            <a:pPr marL="228600" indent="-228600">
              <a:buFont typeface="Arial" panose="020B0604020202020204" pitchFamily="34" charset="0"/>
              <a:buChar char="•"/>
            </a:pPr>
            <a:r>
              <a:rPr lang="en-US" baseline="0" dirty="0" smtClean="0"/>
              <a:t>We also measured phosphorus and nitrogen, upstream, again no flow, no nutrients entered PL</a:t>
            </a:r>
          </a:p>
          <a:p>
            <a:pPr marL="171450" indent="-171450">
              <a:buFont typeface="Arial" panose="020B0604020202020204" pitchFamily="34" charset="0"/>
              <a:buChar char="•"/>
            </a:pPr>
            <a:r>
              <a:rPr lang="en-US" dirty="0" smtClean="0"/>
              <a:t>The RCDSCC calculated that the dips resulted in an estimated sediment load reduction of 5.62 tons per year.</a:t>
            </a:r>
            <a:endParaRPr lang="en-US" dirty="0"/>
          </a:p>
        </p:txBody>
      </p:sp>
      <p:sp>
        <p:nvSpPr>
          <p:cNvPr id="4" name="Slide Number Placeholder 3"/>
          <p:cNvSpPr>
            <a:spLocks noGrp="1"/>
          </p:cNvSpPr>
          <p:nvPr>
            <p:ph type="sldNum" sz="quarter" idx="10"/>
          </p:nvPr>
        </p:nvSpPr>
        <p:spPr/>
        <p:txBody>
          <a:bodyPr/>
          <a:lstStyle/>
          <a:p>
            <a:fld id="{60C9E14C-51B5-4E77-9123-1F8EEA5E3208}" type="slidenum">
              <a:rPr lang="en-US" smtClean="0"/>
              <a:t>21</a:t>
            </a:fld>
            <a:endParaRPr lang="en-US"/>
          </a:p>
        </p:txBody>
      </p:sp>
    </p:spTree>
    <p:extLst>
      <p:ext uri="{BB962C8B-B14F-4D97-AF65-F5344CB8AC3E}">
        <p14:creationId xmlns:p14="http://schemas.microsoft.com/office/powerpoint/2010/main" val="1549534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the Dips completely eliminated the runoff from the Virgin Mary Road into Pinto Lake, there was a 100% reduction of TP entering the Lake. These values represent the concentrations of phosphorus during three separate storm events, that did not enter the Lake. </a:t>
            </a:r>
          </a:p>
        </p:txBody>
      </p:sp>
      <p:sp>
        <p:nvSpPr>
          <p:cNvPr id="4" name="Slide Number Placeholder 3"/>
          <p:cNvSpPr>
            <a:spLocks noGrp="1"/>
          </p:cNvSpPr>
          <p:nvPr>
            <p:ph type="sldNum" sz="quarter" idx="10"/>
          </p:nvPr>
        </p:nvSpPr>
        <p:spPr/>
        <p:txBody>
          <a:bodyPr/>
          <a:lstStyle/>
          <a:p>
            <a:fld id="{60C9E14C-51B5-4E77-9123-1F8EEA5E320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70429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The County Park Pump Track Filter Strip Project is designed as a BMP to minimize potential pollutant loadings into the downstream </a:t>
            </a:r>
            <a:r>
              <a:rPr lang="en-US" sz="1200" b="0" i="0" u="none" strike="noStrike" kern="1200" dirty="0" err="1" smtClean="0">
                <a:solidFill>
                  <a:schemeClr val="tx1"/>
                </a:solidFill>
                <a:effectLst/>
                <a:latin typeface="+mn-lt"/>
                <a:ea typeface="+mn-ea"/>
                <a:cs typeface="+mn-cs"/>
              </a:rPr>
              <a:t>Todos</a:t>
            </a:r>
            <a:r>
              <a:rPr lang="en-US" sz="1200" b="0" i="0" u="none" strike="noStrike" kern="1200" baseline="0" dirty="0" smtClean="0">
                <a:solidFill>
                  <a:schemeClr val="tx1"/>
                </a:solidFill>
                <a:effectLst/>
                <a:latin typeface="+mn-lt"/>
                <a:ea typeface="+mn-ea"/>
                <a:cs typeface="+mn-cs"/>
              </a:rPr>
              <a:t> Santos Creek, a tributary to Pinto Lake. </a:t>
            </a:r>
          </a:p>
          <a:p>
            <a:pPr marL="171450" indent="-171450">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Native perennial vegetation has been planted to slow the water, reduce the likelihood of erosion, and promote infiltration and </a:t>
            </a:r>
            <a:r>
              <a:rPr lang="en-US" sz="1200" b="0" i="0" u="none" strike="noStrike" kern="1200" dirty="0" err="1" smtClean="0">
                <a:solidFill>
                  <a:schemeClr val="tx1"/>
                </a:solidFill>
                <a:effectLst/>
                <a:latin typeface="+mn-lt"/>
                <a:ea typeface="+mn-ea"/>
                <a:cs typeface="+mn-cs"/>
              </a:rPr>
              <a:t>bioreaction</a:t>
            </a:r>
            <a:r>
              <a:rPr lang="en-US" sz="1200" b="0" i="0" u="none" strike="noStrike" kern="1200" dirty="0" smtClean="0">
                <a:solidFill>
                  <a:schemeClr val="tx1"/>
                </a:solidFill>
                <a:effectLst/>
                <a:latin typeface="+mn-lt"/>
                <a:ea typeface="+mn-ea"/>
                <a:cs typeface="+mn-cs"/>
              </a:rPr>
              <a:t> to reduce any potential pollutant loading into the downstream </a:t>
            </a:r>
            <a:r>
              <a:rPr lang="en-US" sz="1200" b="0" i="0" u="none" strike="noStrike" kern="1200" dirty="0" err="1" smtClean="0">
                <a:solidFill>
                  <a:schemeClr val="tx1"/>
                </a:solidFill>
                <a:effectLst/>
                <a:latin typeface="+mn-lt"/>
                <a:ea typeface="+mn-ea"/>
                <a:cs typeface="+mn-cs"/>
              </a:rPr>
              <a:t>Todos</a:t>
            </a:r>
            <a:r>
              <a:rPr lang="en-US" sz="1200" b="0" i="0" u="none" strike="noStrike" kern="1200" dirty="0" smtClean="0">
                <a:solidFill>
                  <a:schemeClr val="tx1"/>
                </a:solidFill>
                <a:effectLst/>
                <a:latin typeface="+mn-lt"/>
                <a:ea typeface="+mn-ea"/>
                <a:cs typeface="+mn-cs"/>
              </a:rPr>
              <a:t> Santos creek and Pinto Lake.</a:t>
            </a:r>
            <a:endParaRPr lang="en-US" dirty="0"/>
          </a:p>
        </p:txBody>
      </p:sp>
      <p:sp>
        <p:nvSpPr>
          <p:cNvPr id="4" name="Slide Number Placeholder 3"/>
          <p:cNvSpPr>
            <a:spLocks noGrp="1"/>
          </p:cNvSpPr>
          <p:nvPr>
            <p:ph type="sldNum" sz="quarter" idx="10"/>
          </p:nvPr>
        </p:nvSpPr>
        <p:spPr/>
        <p:txBody>
          <a:bodyPr/>
          <a:lstStyle/>
          <a:p>
            <a:fld id="{60C9E14C-51B5-4E77-9123-1F8EEA5E3208}" type="slidenum">
              <a:rPr lang="en-US" smtClean="0"/>
              <a:t>23</a:t>
            </a:fld>
            <a:endParaRPr lang="en-US"/>
          </a:p>
        </p:txBody>
      </p:sp>
    </p:spTree>
    <p:extLst>
      <p:ext uri="{BB962C8B-B14F-4D97-AF65-F5344CB8AC3E}">
        <p14:creationId xmlns:p14="http://schemas.microsoft.com/office/powerpoint/2010/main" val="1175568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Due to the timing of implementation of the County Park Pump Track Filter Strip Project, which occurred after the 2017-18 winter rains, and directly prior to the end of the grant in June 2018, water quality monitoring was not possible. Instead the EPA Region 5 model was used to estimated load reductions:</a:t>
            </a:r>
          </a:p>
          <a:p>
            <a:pPr marL="628650" lvl="1" indent="-171450">
              <a:buFont typeface="Arial" panose="020B0604020202020204" pitchFamily="34" charset="0"/>
              <a:buChar char="•"/>
            </a:pPr>
            <a:r>
              <a:rPr lang="en-US" dirty="0" smtClean="0"/>
              <a:t>Design reduction of 40% of the phosphorus load, per year. </a:t>
            </a:r>
          </a:p>
          <a:p>
            <a:pPr marL="628650" lvl="1" indent="-171450">
              <a:buFont typeface="Arial" panose="020B0604020202020204" pitchFamily="34" charset="0"/>
              <a:buChar char="•"/>
            </a:pPr>
            <a:r>
              <a:rPr lang="en-US" dirty="0" smtClean="0"/>
              <a:t>Design reduction of 27% of the nitrogen load, per year.</a:t>
            </a:r>
          </a:p>
          <a:p>
            <a:pPr marL="628650" lvl="1" indent="-171450">
              <a:buFont typeface="Arial" panose="020B0604020202020204" pitchFamily="34" charset="0"/>
              <a:buChar char="•"/>
            </a:pPr>
            <a:r>
              <a:rPr lang="en-US" dirty="0" smtClean="0"/>
              <a:t>Design reduction of 73% of the TSS load, per year.</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0C9E14C-51B5-4E77-9123-1F8EEA5E320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9549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Conducted 10 site assessments representing 305 acres, </a:t>
            </a:r>
          </a:p>
          <a:p>
            <a:pPr rtl="0" fontAlgn="base"/>
            <a:r>
              <a:rPr lang="en-US" sz="1200" b="0" i="0" u="none" strike="noStrike" kern="1200" dirty="0" smtClean="0">
                <a:solidFill>
                  <a:schemeClr val="tx1"/>
                </a:solidFill>
                <a:effectLst/>
                <a:latin typeface="+mn-lt"/>
                <a:ea typeface="+mn-ea"/>
                <a:cs typeface="+mn-cs"/>
              </a:rPr>
              <a:t>Designed, permitted, and implemented 3 sediment management projects at priority sites, and assisted 4 growers with winter preparedness practices,</a:t>
            </a:r>
          </a:p>
          <a:p>
            <a:pPr rtl="0" fontAlgn="base"/>
            <a:r>
              <a:rPr lang="en-US" sz="1200" b="0" i="0" u="none" strike="noStrike" kern="1200" dirty="0" smtClean="0">
                <a:solidFill>
                  <a:schemeClr val="tx1"/>
                </a:solidFill>
                <a:effectLst/>
                <a:latin typeface="+mn-lt"/>
                <a:ea typeface="+mn-ea"/>
                <a:cs typeface="+mn-cs"/>
              </a:rPr>
              <a:t>Conducted 6 stakeholder events to educate and engage the community on strategies to improve water quality in Pinto Lake, and</a:t>
            </a:r>
          </a:p>
          <a:p>
            <a:r>
              <a:rPr lang="en-US" dirty="0" smtClean="0"/>
              <a:t>Reached out to over 5000 people to promote and educate community on nutrient</a:t>
            </a:r>
            <a:r>
              <a:rPr lang="en-US" baseline="0" dirty="0" smtClean="0"/>
              <a:t> management practices</a:t>
            </a:r>
            <a:endParaRPr lang="en-US" dirty="0"/>
          </a:p>
        </p:txBody>
      </p:sp>
      <p:sp>
        <p:nvSpPr>
          <p:cNvPr id="4" name="Slide Number Placeholder 3"/>
          <p:cNvSpPr>
            <a:spLocks noGrp="1"/>
          </p:cNvSpPr>
          <p:nvPr>
            <p:ph type="sldNum" sz="quarter" idx="10"/>
          </p:nvPr>
        </p:nvSpPr>
        <p:spPr/>
        <p:txBody>
          <a:bodyPr/>
          <a:lstStyle/>
          <a:p>
            <a:fld id="{80CF9908-763F-4D82-8960-63B0F2E23CB0}" type="slidenum">
              <a:rPr lang="en-US" smtClean="0"/>
              <a:t>25</a:t>
            </a:fld>
            <a:endParaRPr lang="en-US"/>
          </a:p>
        </p:txBody>
      </p:sp>
    </p:spTree>
    <p:extLst>
      <p:ext uri="{BB962C8B-B14F-4D97-AF65-F5344CB8AC3E}">
        <p14:creationId xmlns:p14="http://schemas.microsoft.com/office/powerpoint/2010/main" val="2133735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iSpy</a:t>
            </a:r>
            <a:r>
              <a:rPr lang="en-US" dirty="0" smtClean="0"/>
              <a:t> Science day was the final outreach event associated with the grant.  This was held at the City park with multiple agencies represented.  </a:t>
            </a:r>
            <a:endParaRPr lang="en-US" dirty="0"/>
          </a:p>
        </p:txBody>
      </p:sp>
      <p:sp>
        <p:nvSpPr>
          <p:cNvPr id="4" name="Slide Number Placeholder 3"/>
          <p:cNvSpPr>
            <a:spLocks noGrp="1"/>
          </p:cNvSpPr>
          <p:nvPr>
            <p:ph type="sldNum" sz="quarter" idx="10"/>
          </p:nvPr>
        </p:nvSpPr>
        <p:spPr/>
        <p:txBody>
          <a:bodyPr/>
          <a:lstStyle/>
          <a:p>
            <a:fld id="{80CF9908-763F-4D82-8960-63B0F2E23CB0}" type="slidenum">
              <a:rPr lang="en-US" smtClean="0"/>
              <a:t>26</a:t>
            </a:fld>
            <a:endParaRPr lang="en-US"/>
          </a:p>
        </p:txBody>
      </p:sp>
    </p:spTree>
    <p:extLst>
      <p:ext uri="{BB962C8B-B14F-4D97-AF65-F5344CB8AC3E}">
        <p14:creationId xmlns:p14="http://schemas.microsoft.com/office/powerpoint/2010/main" val="3562197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Pinto outreach</a:t>
            </a:r>
            <a:r>
              <a:rPr lang="en-US" baseline="0" dirty="0" smtClean="0"/>
              <a:t> day had 7 stations that community could visit and learn about water quality and habitat.</a:t>
            </a:r>
          </a:p>
          <a:p>
            <a:endParaRPr lang="en-US" baseline="0" dirty="0" smtClean="0"/>
          </a:p>
          <a:p>
            <a:r>
              <a:rPr lang="en-US" baseline="0" dirty="0" smtClean="0"/>
              <a:t>Had approximately 300  community members attend.</a:t>
            </a:r>
            <a:endParaRPr lang="en-US" dirty="0"/>
          </a:p>
        </p:txBody>
      </p:sp>
      <p:sp>
        <p:nvSpPr>
          <p:cNvPr id="4" name="Slide Number Placeholder 3"/>
          <p:cNvSpPr>
            <a:spLocks noGrp="1"/>
          </p:cNvSpPr>
          <p:nvPr>
            <p:ph type="sldNum" sz="quarter" idx="10"/>
          </p:nvPr>
        </p:nvSpPr>
        <p:spPr/>
        <p:txBody>
          <a:bodyPr/>
          <a:lstStyle/>
          <a:p>
            <a:fld id="{80CF9908-763F-4D82-8960-63B0F2E23CB0}" type="slidenum">
              <a:rPr lang="en-US" smtClean="0"/>
              <a:t>27</a:t>
            </a:fld>
            <a:endParaRPr lang="en-US"/>
          </a:p>
        </p:txBody>
      </p:sp>
    </p:spTree>
    <p:extLst>
      <p:ext uri="{BB962C8B-B14F-4D97-AF65-F5344CB8AC3E}">
        <p14:creationId xmlns:p14="http://schemas.microsoft.com/office/powerpoint/2010/main" val="1144230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a:t>
            </a:r>
            <a:r>
              <a:rPr lang="en-US" baseline="0" dirty="0" smtClean="0"/>
              <a:t> will continue to monitor </a:t>
            </a:r>
            <a:r>
              <a:rPr lang="en-US" baseline="0" dirty="0" err="1" smtClean="0"/>
              <a:t>cyanotoxins</a:t>
            </a:r>
            <a:r>
              <a:rPr lang="en-US" baseline="0" dirty="0" smtClean="0"/>
              <a:t> weekly. </a:t>
            </a:r>
          </a:p>
          <a:p>
            <a:r>
              <a:rPr lang="en-US" baseline="0" dirty="0" smtClean="0"/>
              <a:t>Continue to work in the watershed to control sediments.  Partner with local agencies to continue implementing projects, monitoring storm flows, shallow groundwater, and </a:t>
            </a:r>
            <a:r>
              <a:rPr lang="en-US" baseline="0" dirty="0" err="1" smtClean="0"/>
              <a:t>cyanotoxins</a:t>
            </a:r>
            <a:r>
              <a:rPr lang="en-US" baseline="0" dirty="0" smtClean="0"/>
              <a:t>.</a:t>
            </a:r>
          </a:p>
          <a:p>
            <a:endParaRPr lang="en-US" baseline="0" dirty="0" smtClean="0"/>
          </a:p>
          <a:p>
            <a:r>
              <a:rPr lang="en-US" baseline="0" dirty="0" smtClean="0"/>
              <a:t>The City would like to do an additional depth sampling in order to assess the </a:t>
            </a:r>
            <a:r>
              <a:rPr lang="en-US" baseline="0" dirty="0" err="1" smtClean="0"/>
              <a:t>longetivity</a:t>
            </a:r>
            <a:r>
              <a:rPr lang="en-US" baseline="0" dirty="0" smtClean="0"/>
              <a:t> of the alum.</a:t>
            </a:r>
          </a:p>
          <a:p>
            <a:endParaRPr lang="en-US" baseline="0" dirty="0" smtClean="0"/>
          </a:p>
        </p:txBody>
      </p:sp>
      <p:sp>
        <p:nvSpPr>
          <p:cNvPr id="4" name="Slide Number Placeholder 3"/>
          <p:cNvSpPr>
            <a:spLocks noGrp="1"/>
          </p:cNvSpPr>
          <p:nvPr>
            <p:ph type="sldNum" sz="quarter" idx="10"/>
          </p:nvPr>
        </p:nvSpPr>
        <p:spPr/>
        <p:txBody>
          <a:bodyPr/>
          <a:lstStyle/>
          <a:p>
            <a:fld id="{329F93CB-6AF5-478C-AF57-E37EEC14245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63899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F9908-763F-4D82-8960-63B0F2E23CB0}" type="slidenum">
              <a:rPr lang="en-US" smtClean="0"/>
              <a:t>29</a:t>
            </a:fld>
            <a:endParaRPr lang="en-US"/>
          </a:p>
        </p:txBody>
      </p:sp>
    </p:spTree>
    <p:extLst>
      <p:ext uri="{BB962C8B-B14F-4D97-AF65-F5344CB8AC3E}">
        <p14:creationId xmlns:p14="http://schemas.microsoft.com/office/powerpoint/2010/main" val="373701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202B3-09CC-42B4-9604-42955ADF88B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7777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assess methodology</a:t>
            </a:r>
            <a:r>
              <a:rPr lang="en-US" baseline="0" dirty="0" smtClean="0"/>
              <a:t> and implementation, the City invited a range of experts to participate on a Technical Advisory Committee.  This committee helped inform one of the first larger deviations from this project of alum injection in the </a:t>
            </a:r>
            <a:r>
              <a:rPr lang="en-US" baseline="0" dirty="0" err="1" smtClean="0"/>
              <a:t>tribs</a:t>
            </a:r>
            <a:r>
              <a:rPr lang="en-US" baseline="0" dirty="0" smtClean="0"/>
              <a:t> to holistic sediment control practices.</a:t>
            </a:r>
          </a:p>
          <a:p>
            <a:endParaRPr lang="en-US" baseline="0" dirty="0" smtClean="0"/>
          </a:p>
          <a:p>
            <a:r>
              <a:rPr lang="en-US" baseline="0" dirty="0" smtClean="0"/>
              <a:t>The TAC was called on upon at beginning of the project, before alum treatment and at the end of implementation to discuss future considerations for Pinto.</a:t>
            </a:r>
            <a:endParaRPr lang="en-US" dirty="0"/>
          </a:p>
        </p:txBody>
      </p:sp>
      <p:sp>
        <p:nvSpPr>
          <p:cNvPr id="4" name="Slide Number Placeholder 3"/>
          <p:cNvSpPr>
            <a:spLocks noGrp="1"/>
          </p:cNvSpPr>
          <p:nvPr>
            <p:ph type="sldNum" sz="quarter" idx="10"/>
          </p:nvPr>
        </p:nvSpPr>
        <p:spPr/>
        <p:txBody>
          <a:bodyPr/>
          <a:lstStyle/>
          <a:p>
            <a:fld id="{80CF9908-763F-4D82-8960-63B0F2E23CB0}" type="slidenum">
              <a:rPr lang="en-US" smtClean="0"/>
              <a:t>5</a:t>
            </a:fld>
            <a:endParaRPr lang="en-US"/>
          </a:p>
        </p:txBody>
      </p:sp>
    </p:spTree>
    <p:extLst>
      <p:ext uri="{BB962C8B-B14F-4D97-AF65-F5344CB8AC3E}">
        <p14:creationId xmlns:p14="http://schemas.microsoft.com/office/powerpoint/2010/main" val="89359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wouldn’t have been as successful with a lot of partnership and stakeholder involvement.</a:t>
            </a:r>
            <a:endParaRPr lang="en-US" dirty="0"/>
          </a:p>
        </p:txBody>
      </p:sp>
      <p:sp>
        <p:nvSpPr>
          <p:cNvPr id="4" name="Slide Number Placeholder 3"/>
          <p:cNvSpPr>
            <a:spLocks noGrp="1"/>
          </p:cNvSpPr>
          <p:nvPr>
            <p:ph type="sldNum" sz="quarter" idx="10"/>
          </p:nvPr>
        </p:nvSpPr>
        <p:spPr/>
        <p:txBody>
          <a:bodyPr/>
          <a:lstStyle/>
          <a:p>
            <a:fld id="{80CF9908-763F-4D82-8960-63B0F2E23CB0}" type="slidenum">
              <a:rPr lang="en-US" smtClean="0"/>
              <a:t>6</a:t>
            </a:fld>
            <a:endParaRPr lang="en-US"/>
          </a:p>
        </p:txBody>
      </p:sp>
    </p:spTree>
    <p:extLst>
      <p:ext uri="{BB962C8B-B14F-4D97-AF65-F5344CB8AC3E}">
        <p14:creationId xmlns:p14="http://schemas.microsoft.com/office/powerpoint/2010/main" val="2367498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Alum is a proven effectiv</a:t>
            </a:r>
            <a:r>
              <a:rPr lang="en-US" baseline="0" dirty="0" smtClean="0"/>
              <a:t>e and safe technology.  Permits were obtained through CDFW, Regional Board and Army Corps.  The treatment took approximately 1 week to complete.  The City did not need to close the lake, but we did need the public to steer clear of alum treatment operations.  </a:t>
            </a:r>
          </a:p>
          <a:p>
            <a:r>
              <a:rPr lang="en-US" baseline="0" dirty="0" smtClean="0"/>
              <a:t>After RFP process, City contracted with HAB Aquatics to perform work.</a:t>
            </a:r>
          </a:p>
          <a:p>
            <a:endParaRPr lang="en-US" dirty="0"/>
          </a:p>
        </p:txBody>
      </p:sp>
      <p:sp>
        <p:nvSpPr>
          <p:cNvPr id="4" name="Slide Number Placeholder 3"/>
          <p:cNvSpPr>
            <a:spLocks noGrp="1"/>
          </p:cNvSpPr>
          <p:nvPr>
            <p:ph type="sldNum" sz="quarter" idx="10"/>
          </p:nvPr>
        </p:nvSpPr>
        <p:spPr/>
        <p:txBody>
          <a:bodyPr/>
          <a:lstStyle/>
          <a:p>
            <a:fld id="{329F93CB-6AF5-478C-AF57-E37EEC14245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04652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a:t>
            </a:r>
            <a:r>
              <a:rPr lang="en-US" dirty="0" err="1" smtClean="0"/>
              <a:t>Holz</a:t>
            </a:r>
            <a:r>
              <a:rPr lang="en-US" dirty="0" smtClean="0"/>
              <a:t> took surface</a:t>
            </a:r>
            <a:r>
              <a:rPr lang="en-US" baseline="0" dirty="0" smtClean="0"/>
              <a:t> samples of Pinto Lake, pre alum application.  He tested the pH and alkalinity of the water in order to determine dose rates and buffering capacity.</a:t>
            </a:r>
          </a:p>
          <a:p>
            <a:r>
              <a:rPr lang="en-US" baseline="0" dirty="0" smtClean="0"/>
              <a:t>HAB continued to run analysis throughout entire treatment to make sure that there would be no environmental impact from treatment to the lake.</a:t>
            </a:r>
          </a:p>
          <a:p>
            <a:r>
              <a:rPr lang="en-US" baseline="0" dirty="0" smtClean="0"/>
              <a:t>Dr. </a:t>
            </a:r>
            <a:r>
              <a:rPr lang="en-US" baseline="0" dirty="0" err="1" smtClean="0"/>
              <a:t>Kudela</a:t>
            </a:r>
            <a:r>
              <a:rPr lang="en-US" baseline="0" dirty="0" smtClean="0"/>
              <a:t> took one final SPATT sample pre alum application.</a:t>
            </a:r>
            <a:endParaRPr lang="en-US" dirty="0"/>
          </a:p>
        </p:txBody>
      </p:sp>
      <p:sp>
        <p:nvSpPr>
          <p:cNvPr id="4" name="Slide Number Placeholder 3"/>
          <p:cNvSpPr>
            <a:spLocks noGrp="1"/>
          </p:cNvSpPr>
          <p:nvPr>
            <p:ph type="sldNum" sz="quarter" idx="10"/>
          </p:nvPr>
        </p:nvSpPr>
        <p:spPr/>
        <p:txBody>
          <a:bodyPr/>
          <a:lstStyle/>
          <a:p>
            <a:fld id="{329F93CB-6AF5-478C-AF57-E37EEC14245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04836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water quality testing included performing a “jar test” for dosing calculations.  Dr. </a:t>
            </a:r>
            <a:r>
              <a:rPr lang="en-US" baseline="0" dirty="0" err="1" smtClean="0"/>
              <a:t>Holz</a:t>
            </a:r>
            <a:r>
              <a:rPr lang="en-US" baseline="0" dirty="0" smtClean="0"/>
              <a:t> performed this analysis on site at Pinto Lake with every delivery of alum and sodium aluminate.</a:t>
            </a:r>
            <a:endParaRPr lang="en-US" dirty="0"/>
          </a:p>
        </p:txBody>
      </p:sp>
      <p:sp>
        <p:nvSpPr>
          <p:cNvPr id="4" name="Slide Number Placeholder 3"/>
          <p:cNvSpPr>
            <a:spLocks noGrp="1"/>
          </p:cNvSpPr>
          <p:nvPr>
            <p:ph type="sldNum" sz="quarter" idx="10"/>
          </p:nvPr>
        </p:nvSpPr>
        <p:spPr/>
        <p:txBody>
          <a:bodyPr/>
          <a:lstStyle/>
          <a:p>
            <a:fld id="{329F93CB-6AF5-478C-AF57-E37EEC14245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6669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Alum</a:t>
            </a:r>
            <a:r>
              <a:rPr lang="en-US" baseline="0" dirty="0" smtClean="0"/>
              <a:t> and liquid sodium aluminate was delivered multiple times during the day over the course of treatment. In order to reduce cost, tankers unloaded into storage tanks, with secondary containment, on shore.  The alum/aluminate was then pumped from the tanks onto the barge.  The barge continually treated Pinto Lake without any delays because of this system.</a:t>
            </a:r>
            <a:endParaRPr lang="en-US" dirty="0"/>
          </a:p>
        </p:txBody>
      </p:sp>
      <p:sp>
        <p:nvSpPr>
          <p:cNvPr id="4" name="Slide Number Placeholder 3"/>
          <p:cNvSpPr>
            <a:spLocks noGrp="1"/>
          </p:cNvSpPr>
          <p:nvPr>
            <p:ph type="sldNum" sz="quarter" idx="10"/>
          </p:nvPr>
        </p:nvSpPr>
        <p:spPr/>
        <p:txBody>
          <a:bodyPr/>
          <a:lstStyle/>
          <a:p>
            <a:fld id="{329F93CB-6AF5-478C-AF57-E37EEC14245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01054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2715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229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283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567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065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0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098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25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11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579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77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6395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18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331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864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193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837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691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941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717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302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56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83559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632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132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608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597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476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170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502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296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028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38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57030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019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583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998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547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601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672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156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034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576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46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44724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692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6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150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019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158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693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813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961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829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692920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58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674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682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3592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944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6750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681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879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868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2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76199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1825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8629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187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837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0729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92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111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27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914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264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31C00-81BF-45EA-9139-E3CFB903DE61}" type="datetimeFigureOut">
              <a:rPr lang="en-US" smtClean="0">
                <a:solidFill>
                  <a:prstClr val="white">
                    <a:tint val="75000"/>
                  </a:prstClr>
                </a:solidFill>
              </a:rPr>
              <a:pPr/>
              <a:t>4/11/2019</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D56AA-74C4-40A2-85E9-2076B91EA17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057199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169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175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7636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3442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1774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65280-5770-4DF6-842C-08F4C3BD14DC}" type="datetimeFigureOut">
              <a:rPr lang="en-US" smtClean="0">
                <a:solidFill>
                  <a:prstClr val="black">
                    <a:tint val="75000"/>
                  </a:prstClr>
                </a:solidFill>
              </a:rPr>
              <a:pPr/>
              <a:t>4/11/2019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C810C-4582-4F39-97DF-9B00873415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0551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b="1" dirty="0" smtClean="0">
                <a:solidFill>
                  <a:schemeClr val="bg1"/>
                </a:solidFill>
              </a:rPr>
              <a:t>Green to Clean: Restoring Pinto Lake</a:t>
            </a:r>
            <a:endParaRPr lang="en-US" b="1" dirty="0">
              <a:solidFill>
                <a:schemeClr val="bg1"/>
              </a:solidFill>
            </a:endParaRPr>
          </a:p>
        </p:txBody>
      </p:sp>
      <p:sp>
        <p:nvSpPr>
          <p:cNvPr id="3" name="Subtitle 2"/>
          <p:cNvSpPr>
            <a:spLocks noGrp="1"/>
          </p:cNvSpPr>
          <p:nvPr>
            <p:ph type="subTitle" idx="1"/>
          </p:nvPr>
        </p:nvSpPr>
        <p:spPr>
          <a:xfrm>
            <a:off x="1328882" y="5029200"/>
            <a:ext cx="6400800" cy="1752600"/>
          </a:xfrm>
        </p:spPr>
        <p:txBody>
          <a:bodyPr>
            <a:normAutofit/>
          </a:bodyPr>
          <a:lstStyle/>
          <a:p>
            <a:r>
              <a:rPr lang="en-US" b="1" dirty="0" smtClean="0">
                <a:solidFill>
                  <a:schemeClr val="bg1"/>
                </a:solidFill>
              </a:rPr>
              <a:t>Jackie McCloud</a:t>
            </a:r>
          </a:p>
          <a:p>
            <a:r>
              <a:rPr lang="en-US" b="1" dirty="0" smtClean="0">
                <a:solidFill>
                  <a:schemeClr val="bg1"/>
                </a:solidFill>
              </a:rPr>
              <a:t>Senior Utilities Engineer</a:t>
            </a:r>
          </a:p>
          <a:p>
            <a:r>
              <a:rPr lang="en-US" b="1" dirty="0" smtClean="0">
                <a:solidFill>
                  <a:schemeClr val="bg1"/>
                </a:solidFill>
              </a:rPr>
              <a:t>April 12, 2019</a:t>
            </a:r>
            <a:endParaRPr lang="en-US" b="1" dirty="0" smtClean="0">
              <a:solidFill>
                <a:schemeClr val="bg1"/>
              </a:solidFill>
            </a:endParaRPr>
          </a:p>
          <a:p>
            <a:endParaRPr lang="en-US"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133600"/>
            <a:ext cx="2660174"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969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60128" y="3764280"/>
            <a:ext cx="4281036" cy="283464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164" y="365760"/>
            <a:ext cx="4554747" cy="30175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56" y="502920"/>
            <a:ext cx="4141305" cy="27432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4432" y="3810000"/>
            <a:ext cx="4140677" cy="27432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7" y="6581001"/>
            <a:ext cx="4572000" cy="276999"/>
          </a:xfrm>
          <a:prstGeom prst="rect">
            <a:avLst/>
          </a:prstGeom>
        </p:spPr>
        <p:txBody>
          <a:bodyPr>
            <a:spAutoFit/>
          </a:bodyPr>
          <a:lstStyle/>
          <a:p>
            <a:r>
              <a:rPr lang="en-US" sz="1200" i="1" dirty="0">
                <a:solidFill>
                  <a:prstClr val="white"/>
                </a:solidFill>
              </a:rPr>
              <a:t>Photos courtesy of Catherine </a:t>
            </a:r>
            <a:r>
              <a:rPr lang="en-US" sz="1200" i="1" dirty="0" err="1">
                <a:solidFill>
                  <a:prstClr val="white"/>
                </a:solidFill>
              </a:rPr>
              <a:t>Bosley</a:t>
            </a:r>
            <a:r>
              <a:rPr lang="en-US" sz="1200" i="1" dirty="0">
                <a:solidFill>
                  <a:prstClr val="white"/>
                </a:solidFill>
              </a:rPr>
              <a:t>, HAB Aquatics, LLC</a:t>
            </a:r>
          </a:p>
        </p:txBody>
      </p:sp>
    </p:spTree>
    <p:extLst>
      <p:ext uri="{BB962C8B-B14F-4D97-AF65-F5344CB8AC3E}">
        <p14:creationId xmlns:p14="http://schemas.microsoft.com/office/powerpoint/2010/main" val="1063087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53" y="914400"/>
            <a:ext cx="6815095" cy="5791200"/>
          </a:xfrm>
          <a:prstGeom prst="rect">
            <a:avLst/>
          </a:prstGeom>
          <a:ln w="9525">
            <a:solidFill>
              <a:schemeClr val="tx1"/>
            </a:solidFill>
          </a:ln>
        </p:spPr>
      </p:pic>
      <p:sp>
        <p:nvSpPr>
          <p:cNvPr id="2" name="TextBox 1"/>
          <p:cNvSpPr txBox="1"/>
          <p:nvPr/>
        </p:nvSpPr>
        <p:spPr>
          <a:xfrm>
            <a:off x="1164453" y="130314"/>
            <a:ext cx="6815095" cy="646331"/>
          </a:xfrm>
          <a:prstGeom prst="rect">
            <a:avLst/>
          </a:prstGeom>
          <a:solidFill>
            <a:schemeClr val="bg1"/>
          </a:solidFill>
          <a:ln>
            <a:solidFill>
              <a:schemeClr val="tx1"/>
            </a:solidFill>
          </a:ln>
        </p:spPr>
        <p:txBody>
          <a:bodyPr wrap="square" rtlCol="0">
            <a:spAutoFit/>
          </a:bodyPr>
          <a:lstStyle/>
          <a:p>
            <a:pPr algn="ctr"/>
            <a:r>
              <a:rPr lang="en-US" sz="3600" dirty="0" smtClean="0">
                <a:latin typeface="Arial" panose="020B0604020202020204" pitchFamily="34" charset="0"/>
                <a:cs typeface="Arial" panose="020B0604020202020204" pitchFamily="34" charset="0"/>
              </a:rPr>
              <a:t>Sampling Points in the Lake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91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Alum Coverage</a:t>
            </a:r>
            <a:endParaRPr lang="en-US" b="1" dirty="0">
              <a:solidFill>
                <a:schemeClr val="bg1"/>
              </a:solidFill>
            </a:endParaRPr>
          </a:p>
        </p:txBody>
      </p:sp>
      <p:pic>
        <p:nvPicPr>
          <p:cNvPr id="3074" name="Picture 2" descr="https://lh6.googleusercontent.com/g8Py8fqdcq9LV2-rnZK2ifzkj_qqGYi3HqhnAtf8IPAIw_Mf2A0mGD5q1NsYC5VgTeImG6F4onWgBn8ivWRhmjwxokzwL47EG38sRZaFlcZYy-ffa8nVT2LtCdBxqEkSK67rwO-jGQRAu6Gl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54628"/>
            <a:ext cx="6354249" cy="448056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7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104697"/>
            <a:ext cx="8839200" cy="461665"/>
          </a:xfrm>
          <a:prstGeom prst="rect">
            <a:avLst/>
          </a:prstGeom>
          <a:solidFill>
            <a:schemeClr val="bg1"/>
          </a:solidFill>
          <a:ln>
            <a:solidFill>
              <a:schemeClr val="tx1"/>
            </a:solidFill>
          </a:ln>
        </p:spPr>
        <p:txBody>
          <a:bodyPr wrap="square" rtlCol="0">
            <a:spAutoFit/>
          </a:bodyPr>
          <a:lstStyle/>
          <a:p>
            <a:pPr algn="ctr"/>
            <a:r>
              <a:rPr lang="en-US" sz="2400" dirty="0" smtClean="0">
                <a:solidFill>
                  <a:prstClr val="black"/>
                </a:solidFill>
                <a:latin typeface="Arial" panose="020B0604020202020204" pitchFamily="34" charset="0"/>
                <a:cs typeface="Arial" panose="020B0604020202020204" pitchFamily="34" charset="0"/>
              </a:rPr>
              <a:t>Post-treatment Samples Confirm Successful Alum Treatment</a:t>
            </a:r>
            <a:endParaRPr lang="en-US" sz="2400" dirty="0">
              <a:solidFill>
                <a:prstClr val="black"/>
              </a:solidFill>
              <a:latin typeface="Arial" panose="020B0604020202020204" pitchFamily="34" charset="0"/>
              <a:cs typeface="Arial" panose="020B0604020202020204" pitchFamily="34" charset="0"/>
            </a:endParaRPr>
          </a:p>
        </p:txBody>
      </p:sp>
      <p:graphicFrame>
        <p:nvGraphicFramePr>
          <p:cNvPr id="15" name="Chart 14"/>
          <p:cNvGraphicFramePr>
            <a:graphicFrameLocks/>
          </p:cNvGraphicFramePr>
          <p:nvPr>
            <p:extLst>
              <p:ext uri="{D42A27DB-BD31-4B8C-83A1-F6EECF244321}">
                <p14:modId xmlns:p14="http://schemas.microsoft.com/office/powerpoint/2010/main" val="1000296280"/>
              </p:ext>
            </p:extLst>
          </p:nvPr>
        </p:nvGraphicFramePr>
        <p:xfrm>
          <a:off x="152400" y="685800"/>
          <a:ext cx="8839200"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512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104697"/>
            <a:ext cx="8839200" cy="461665"/>
          </a:xfrm>
          <a:prstGeom prst="rect">
            <a:avLst/>
          </a:prstGeom>
          <a:solidFill>
            <a:schemeClr val="bg1"/>
          </a:solidFill>
          <a:ln>
            <a:solidFill>
              <a:schemeClr val="tx1"/>
            </a:solidFill>
          </a:ln>
        </p:spPr>
        <p:txBody>
          <a:bodyPr wrap="square" rtlCol="0">
            <a:spAutoFit/>
          </a:bodyPr>
          <a:lstStyle/>
          <a:p>
            <a:pPr algn="ctr"/>
            <a:r>
              <a:rPr lang="en-US" sz="2400" dirty="0" smtClean="0">
                <a:solidFill>
                  <a:prstClr val="black"/>
                </a:solidFill>
                <a:latin typeface="Arial" panose="020B0604020202020204" pitchFamily="34" charset="0"/>
                <a:cs typeface="Arial" panose="020B0604020202020204" pitchFamily="34" charset="0"/>
              </a:rPr>
              <a:t>Post-treatment Samples Confirm Successful Alum Treatment</a:t>
            </a:r>
            <a:endParaRPr lang="en-US" sz="2400" dirty="0">
              <a:solidFill>
                <a:prstClr val="black"/>
              </a:solidFill>
              <a:latin typeface="Arial" panose="020B0604020202020204" pitchFamily="34" charset="0"/>
              <a:cs typeface="Arial" panose="020B0604020202020204" pitchFamily="34" charset="0"/>
            </a:endParaRPr>
          </a:p>
        </p:txBody>
      </p:sp>
      <p:graphicFrame>
        <p:nvGraphicFramePr>
          <p:cNvPr id="18" name="Chart 17"/>
          <p:cNvGraphicFramePr>
            <a:graphicFrameLocks/>
          </p:cNvGraphicFramePr>
          <p:nvPr>
            <p:extLst>
              <p:ext uri="{D42A27DB-BD31-4B8C-83A1-F6EECF244321}">
                <p14:modId xmlns:p14="http://schemas.microsoft.com/office/powerpoint/2010/main" val="3041637585"/>
              </p:ext>
            </p:extLst>
          </p:nvPr>
        </p:nvGraphicFramePr>
        <p:xfrm>
          <a:off x="152400" y="685800"/>
          <a:ext cx="8839200" cy="60156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696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16945798"/>
              </p:ext>
            </p:extLst>
          </p:nvPr>
        </p:nvGraphicFramePr>
        <p:xfrm>
          <a:off x="47625" y="971550"/>
          <a:ext cx="9048750" cy="4914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187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9700" y="38525"/>
            <a:ext cx="6324600" cy="400110"/>
          </a:xfrm>
          <a:prstGeom prst="rect">
            <a:avLst/>
          </a:prstGeom>
          <a:solidFill>
            <a:schemeClr val="bg1"/>
          </a:solidFill>
          <a:ln>
            <a:solidFill>
              <a:schemeClr val="tx1"/>
            </a:solidFill>
          </a:ln>
        </p:spPr>
        <p:txBody>
          <a:bodyPr wrap="square" rtlCol="0">
            <a:spAutoFit/>
          </a:bodyPr>
          <a:lstStyle/>
          <a:p>
            <a:pPr algn="ctr"/>
            <a:r>
              <a:rPr lang="en-US" sz="2000" dirty="0" smtClean="0">
                <a:solidFill>
                  <a:prstClr val="black"/>
                </a:solidFill>
                <a:latin typeface="Arial" panose="020B0604020202020204" pitchFamily="34" charset="0"/>
                <a:cs typeface="Arial" panose="020B0604020202020204" pitchFamily="34" charset="0"/>
              </a:rPr>
              <a:t>Microcystis Presents itself in Late Summer</a:t>
            </a:r>
            <a:endParaRPr lang="en-US" sz="2000" dirty="0">
              <a:solidFill>
                <a:prstClr val="black"/>
              </a:solidFill>
              <a:latin typeface="Arial" panose="020B0604020202020204" pitchFamily="34" charset="0"/>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3600672655"/>
              </p:ext>
            </p:extLst>
          </p:nvPr>
        </p:nvGraphicFramePr>
        <p:xfrm>
          <a:off x="38100" y="500190"/>
          <a:ext cx="9067801" cy="6281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190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153400" cy="889782"/>
          </a:xfrm>
        </p:spPr>
        <p:txBody>
          <a:bodyPr/>
          <a:lstStyle/>
          <a:p>
            <a:r>
              <a:rPr lang="en-US" b="1" dirty="0" smtClean="0">
                <a:solidFill>
                  <a:schemeClr val="bg1"/>
                </a:solidFill>
              </a:rPr>
              <a:t>Watershed Activities</a:t>
            </a:r>
            <a:endParaRPr lang="en-US" b="1" dirty="0">
              <a:solidFill>
                <a:schemeClr val="bg1"/>
              </a:solidFill>
            </a:endParaRPr>
          </a:p>
        </p:txBody>
      </p:sp>
      <p:pic>
        <p:nvPicPr>
          <p:cNvPr id="3074" name="Picture 2" descr="https://lh3.googleusercontent.com/kgrpzC3YOJAp4amscGer-XCW35iXib1jNSuCuCQ6HT8iT_H0jodsH1QZ9ofh_UMIQE1kn9QwtVEWbuuAXB7dR9p54UTVAZ-NsxEnzLf1GWH2bsLyPpYlcaGq12Uii-zd7IlhZ3A_CFyXRpyPd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962400"/>
            <a:ext cx="3661943" cy="27432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962400"/>
            <a:ext cx="3657600" cy="27432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762000"/>
            <a:ext cx="2125980" cy="283464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5500" y="838200"/>
            <a:ext cx="2194560" cy="292608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29000" y="1143000"/>
            <a:ext cx="2199730" cy="1477328"/>
          </a:xfrm>
          <a:prstGeom prst="rect">
            <a:avLst/>
          </a:prstGeom>
          <a:noFill/>
        </p:spPr>
        <p:txBody>
          <a:bodyPr wrap="square" rtlCol="0">
            <a:spAutoFit/>
          </a:bodyPr>
          <a:lstStyle/>
          <a:p>
            <a:r>
              <a:rPr lang="en-US" b="1" dirty="0" smtClean="0">
                <a:solidFill>
                  <a:schemeClr val="bg1"/>
                </a:solidFill>
              </a:rPr>
              <a:t>Targeted approach to improve Water Quality in: </a:t>
            </a:r>
            <a:r>
              <a:rPr lang="en-US" b="1" dirty="0" err="1" smtClean="0">
                <a:solidFill>
                  <a:schemeClr val="bg1"/>
                </a:solidFill>
              </a:rPr>
              <a:t>Amesti</a:t>
            </a:r>
            <a:r>
              <a:rPr lang="en-US" b="1" dirty="0" smtClean="0">
                <a:solidFill>
                  <a:schemeClr val="bg1"/>
                </a:solidFill>
              </a:rPr>
              <a:t> Creek, CCC Creek,</a:t>
            </a:r>
          </a:p>
          <a:p>
            <a:r>
              <a:rPr lang="en-US" b="1" dirty="0" err="1" smtClean="0">
                <a:solidFill>
                  <a:schemeClr val="bg1"/>
                </a:solidFill>
              </a:rPr>
              <a:t>Todos</a:t>
            </a:r>
            <a:r>
              <a:rPr lang="en-US" b="1" dirty="0" smtClean="0">
                <a:solidFill>
                  <a:schemeClr val="bg1"/>
                </a:solidFill>
              </a:rPr>
              <a:t> Santos Creek</a:t>
            </a:r>
            <a:endParaRPr lang="en-US" b="1" dirty="0">
              <a:solidFill>
                <a:schemeClr val="bg1"/>
              </a:solidFill>
            </a:endParaRPr>
          </a:p>
        </p:txBody>
      </p:sp>
      <p:sp>
        <p:nvSpPr>
          <p:cNvPr id="4" name="TextBox 3"/>
          <p:cNvSpPr txBox="1"/>
          <p:nvPr/>
        </p:nvSpPr>
        <p:spPr>
          <a:xfrm>
            <a:off x="1371600" y="3227308"/>
            <a:ext cx="1303177" cy="369332"/>
          </a:xfrm>
          <a:prstGeom prst="rect">
            <a:avLst/>
          </a:prstGeom>
          <a:noFill/>
        </p:spPr>
        <p:txBody>
          <a:bodyPr wrap="none" rtlCol="0">
            <a:spAutoFit/>
          </a:bodyPr>
          <a:lstStyle/>
          <a:p>
            <a:r>
              <a:rPr lang="en-US" b="1" dirty="0" smtClean="0">
                <a:solidFill>
                  <a:schemeClr val="bg1"/>
                </a:solidFill>
              </a:rPr>
              <a:t>Rolling Dips</a:t>
            </a:r>
            <a:endParaRPr lang="en-US" b="1" dirty="0">
              <a:solidFill>
                <a:schemeClr val="bg1"/>
              </a:solidFill>
            </a:endParaRPr>
          </a:p>
        </p:txBody>
      </p:sp>
    </p:spTree>
    <p:extLst>
      <p:ext uri="{BB962C8B-B14F-4D97-AF65-F5344CB8AC3E}">
        <p14:creationId xmlns:p14="http://schemas.microsoft.com/office/powerpoint/2010/main" val="271538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8815" y="152400"/>
            <a:ext cx="7006372" cy="584775"/>
          </a:xfrm>
          <a:prstGeom prst="rect">
            <a:avLst/>
          </a:prstGeom>
          <a:solidFill>
            <a:schemeClr val="accent1"/>
          </a:solidFill>
          <a:ln>
            <a:solidFill>
              <a:schemeClr val="tx1"/>
            </a:solidFill>
          </a:ln>
        </p:spPr>
        <p:txBody>
          <a:bodyPr wrap="square" rtlCol="0">
            <a:spAutoFit/>
          </a:bodyPr>
          <a:lstStyle/>
          <a:p>
            <a:pPr algn="ctr"/>
            <a:r>
              <a:rPr lang="en-US" sz="3200" b="1" dirty="0" smtClean="0">
                <a:solidFill>
                  <a:schemeClr val="bg1"/>
                </a:solidFill>
                <a:latin typeface="Arial" panose="020B0604020202020204" pitchFamily="34" charset="0"/>
                <a:cs typeface="Arial" panose="020B0604020202020204" pitchFamily="34" charset="0"/>
              </a:rPr>
              <a:t>Sampling Points in the Watershed</a:t>
            </a:r>
            <a:endParaRPr lang="en-US" sz="32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815" y="838200"/>
            <a:ext cx="7006371" cy="5954745"/>
          </a:xfrm>
          <a:prstGeom prst="rect">
            <a:avLst/>
          </a:prstGeom>
          <a:ln>
            <a:solidFill>
              <a:schemeClr val="tx1"/>
            </a:solidFill>
          </a:ln>
        </p:spPr>
      </p:pic>
    </p:spTree>
    <p:extLst>
      <p:ext uri="{BB962C8B-B14F-4D97-AF65-F5344CB8AC3E}">
        <p14:creationId xmlns:p14="http://schemas.microsoft.com/office/powerpoint/2010/main" val="104206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5507" y="186798"/>
            <a:ext cx="8971818" cy="400110"/>
          </a:xfrm>
          <a:prstGeom prst="rect">
            <a:avLst/>
          </a:prstGeom>
          <a:solidFill>
            <a:schemeClr val="bg1"/>
          </a:solidFill>
          <a:ln>
            <a:solidFill>
              <a:schemeClr val="tx1"/>
            </a:solidFill>
          </a:ln>
        </p:spPr>
        <p:txBody>
          <a:bodyPr wrap="square" rtlCol="0">
            <a:spAutoFit/>
          </a:bodyPr>
          <a:lstStyle/>
          <a:p>
            <a:pPr algn="ctr"/>
            <a:r>
              <a:rPr lang="en-US" sz="2000" dirty="0" smtClean="0">
                <a:solidFill>
                  <a:prstClr val="black"/>
                </a:solidFill>
                <a:latin typeface="Arial" panose="020B0604020202020204" pitchFamily="34" charset="0"/>
                <a:cs typeface="Arial" panose="020B0604020202020204" pitchFamily="34" charset="0"/>
              </a:rPr>
              <a:t>Less Sediment Measured in Amesti Creek, the Baseline Receiving Water </a:t>
            </a:r>
            <a:endParaRPr lang="en-US" sz="2000" dirty="0">
              <a:solidFill>
                <a:prstClr val="black"/>
              </a:solidFill>
              <a:latin typeface="Arial" panose="020B0604020202020204" pitchFamily="34" charset="0"/>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1816649745"/>
              </p:ext>
            </p:extLst>
          </p:nvPr>
        </p:nvGraphicFramePr>
        <p:xfrm>
          <a:off x="105507" y="829406"/>
          <a:ext cx="8971818" cy="5723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664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 y="76200"/>
            <a:ext cx="8869680" cy="664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167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21619" y="186798"/>
            <a:ext cx="6100763" cy="400110"/>
          </a:xfrm>
          <a:prstGeom prst="rect">
            <a:avLst/>
          </a:prstGeom>
          <a:solidFill>
            <a:schemeClr val="bg1"/>
          </a:solidFill>
          <a:ln>
            <a:solidFill>
              <a:schemeClr val="tx1"/>
            </a:solidFill>
          </a:ln>
        </p:spPr>
        <p:txBody>
          <a:bodyPr wrap="square" rtlCol="0">
            <a:spAutoFit/>
          </a:bodyPr>
          <a:lstStyle/>
          <a:p>
            <a:pPr algn="ctr"/>
            <a:r>
              <a:rPr lang="en-US" sz="2000" dirty="0" smtClean="0">
                <a:solidFill>
                  <a:prstClr val="black"/>
                </a:solidFill>
                <a:latin typeface="Arial" panose="020B0604020202020204" pitchFamily="34" charset="0"/>
                <a:cs typeface="Arial" panose="020B0604020202020204" pitchFamily="34" charset="0"/>
              </a:rPr>
              <a:t>Less Phosphorus Measured in Amesti Creek</a:t>
            </a:r>
            <a:endParaRPr lang="en-US" sz="2000" dirty="0">
              <a:solidFill>
                <a:prstClr val="black"/>
              </a:solidFill>
              <a:latin typeface="Arial" panose="020B0604020202020204" pitchFamily="34" charset="0"/>
              <a:cs typeface="Arial" panose="020B060402020202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129746512"/>
              </p:ext>
            </p:extLst>
          </p:nvPr>
        </p:nvGraphicFramePr>
        <p:xfrm>
          <a:off x="105507" y="914400"/>
          <a:ext cx="8971818"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65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05" y="609600"/>
            <a:ext cx="9046267" cy="830997"/>
          </a:xfrm>
          <a:prstGeom prst="rect">
            <a:avLst/>
          </a:prstGeom>
          <a:solidFill>
            <a:schemeClr val="accent1"/>
          </a:solidFill>
          <a:ln>
            <a:solidFill>
              <a:schemeClr val="tx1"/>
            </a:solidFill>
          </a:ln>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Sampling Points for the Virgin Mary Road Improvement Project</a:t>
            </a:r>
            <a:endParaRPr lang="en-US" sz="24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6127889" y="5520404"/>
            <a:ext cx="2980083" cy="692497"/>
          </a:xfrm>
          <a:prstGeom prst="rect">
            <a:avLst/>
          </a:prstGeom>
          <a:solidFill>
            <a:schemeClr val="accent1"/>
          </a:solidFill>
          <a:ln>
            <a:solidFill>
              <a:schemeClr val="tx1"/>
            </a:solidFill>
          </a:ln>
        </p:spPr>
        <p:txBody>
          <a:bodyPr wrap="square" rtlCol="0">
            <a:spAutoFit/>
          </a:bodyPr>
          <a:lstStyle/>
          <a:p>
            <a:pPr algn="ctr"/>
            <a:r>
              <a:rPr lang="en-US" sz="1300" b="1" dirty="0" smtClean="0">
                <a:solidFill>
                  <a:schemeClr val="bg1"/>
                </a:solidFill>
                <a:latin typeface="Arial" panose="020B0604020202020204" pitchFamily="34" charset="0"/>
                <a:cs typeface="Arial" panose="020B0604020202020204" pitchFamily="34" charset="0"/>
              </a:rPr>
              <a:t>The outlet, at the base of the Road</a:t>
            </a:r>
          </a:p>
          <a:p>
            <a:pPr algn="ctr"/>
            <a:endParaRPr lang="en-US" sz="1300" b="1" dirty="0" smtClean="0">
              <a:solidFill>
                <a:schemeClr val="bg1"/>
              </a:solidFill>
              <a:latin typeface="Arial" panose="020B0604020202020204" pitchFamily="34" charset="0"/>
              <a:cs typeface="Arial" panose="020B0604020202020204" pitchFamily="34" charset="0"/>
            </a:endParaRPr>
          </a:p>
          <a:p>
            <a:pPr algn="ctr"/>
            <a:r>
              <a:rPr lang="en-US" sz="1300" b="1" dirty="0" smtClean="0">
                <a:solidFill>
                  <a:schemeClr val="bg1"/>
                </a:solidFill>
                <a:latin typeface="Arial" panose="020B0604020202020204" pitchFamily="34" charset="0"/>
                <a:cs typeface="Arial" panose="020B0604020202020204" pitchFamily="34" charset="0"/>
              </a:rPr>
              <a:t>December 8, 2016</a:t>
            </a:r>
            <a:endParaRPr lang="en-US" sz="13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7696" y="1421336"/>
            <a:ext cx="2969317" cy="3959089"/>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888" y="1414157"/>
            <a:ext cx="2980084" cy="3973447"/>
          </a:xfrm>
          <a:prstGeom prst="rect">
            <a:avLst/>
          </a:prstGeom>
          <a:ln>
            <a:solidFill>
              <a:schemeClr val="tx1"/>
            </a:solidFill>
          </a:ln>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05" y="1417470"/>
            <a:ext cx="2975116" cy="3966821"/>
          </a:xfrm>
          <a:prstGeom prst="rect">
            <a:avLst/>
          </a:prstGeom>
          <a:ln>
            <a:solidFill>
              <a:schemeClr val="tx1"/>
            </a:solidFill>
          </a:ln>
        </p:spPr>
      </p:pic>
      <p:sp>
        <p:nvSpPr>
          <p:cNvPr id="3" name="TextBox 2"/>
          <p:cNvSpPr txBox="1"/>
          <p:nvPr/>
        </p:nvSpPr>
        <p:spPr>
          <a:xfrm>
            <a:off x="61705" y="5520404"/>
            <a:ext cx="2975116" cy="692497"/>
          </a:xfrm>
          <a:prstGeom prst="rect">
            <a:avLst/>
          </a:prstGeom>
          <a:solidFill>
            <a:schemeClr val="accent1"/>
          </a:solidFill>
          <a:ln>
            <a:solidFill>
              <a:schemeClr val="tx1"/>
            </a:solidFill>
          </a:ln>
        </p:spPr>
        <p:txBody>
          <a:bodyPr wrap="square" rtlCol="0">
            <a:spAutoFit/>
          </a:bodyPr>
          <a:lstStyle/>
          <a:p>
            <a:pPr algn="ctr"/>
            <a:r>
              <a:rPr lang="en-US" sz="1300" b="1" dirty="0" smtClean="0">
                <a:solidFill>
                  <a:schemeClr val="bg1"/>
                </a:solidFill>
                <a:latin typeface="Arial" panose="020B0604020202020204" pitchFamily="34" charset="0"/>
                <a:cs typeface="Arial" panose="020B0604020202020204" pitchFamily="34" charset="0"/>
              </a:rPr>
              <a:t>Upstream of the Virgin Rolling Dips (PLVIRGININLET)</a:t>
            </a:r>
          </a:p>
          <a:p>
            <a:pPr algn="ctr"/>
            <a:r>
              <a:rPr lang="en-US" sz="1300" b="1" dirty="0" smtClean="0">
                <a:solidFill>
                  <a:schemeClr val="bg1"/>
                </a:solidFill>
                <a:latin typeface="Arial" panose="020B0604020202020204" pitchFamily="34" charset="0"/>
                <a:cs typeface="Arial" panose="020B0604020202020204" pitchFamily="34" charset="0"/>
              </a:rPr>
              <a:t>December 8, 2016</a:t>
            </a:r>
            <a:endParaRPr lang="en-US" sz="13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97696" y="5520404"/>
            <a:ext cx="2969317" cy="692497"/>
          </a:xfrm>
          <a:prstGeom prst="rect">
            <a:avLst/>
          </a:prstGeom>
          <a:solidFill>
            <a:schemeClr val="accent1"/>
          </a:solidFill>
          <a:ln>
            <a:solidFill>
              <a:schemeClr val="tx1"/>
            </a:solidFill>
          </a:ln>
        </p:spPr>
        <p:txBody>
          <a:bodyPr wrap="square" rtlCol="0">
            <a:spAutoFit/>
          </a:bodyPr>
          <a:lstStyle/>
          <a:p>
            <a:pPr algn="ctr"/>
            <a:r>
              <a:rPr lang="en-US" sz="1300" b="1" dirty="0" smtClean="0">
                <a:solidFill>
                  <a:schemeClr val="bg1"/>
                </a:solidFill>
                <a:latin typeface="Arial" panose="020B0604020202020204" pitchFamily="34" charset="0"/>
                <a:cs typeface="Arial" panose="020B0604020202020204" pitchFamily="34" charset="0"/>
              </a:rPr>
              <a:t>Downstream of the Virgin Rolling Dips (PLVIRGIN)</a:t>
            </a:r>
          </a:p>
          <a:p>
            <a:pPr algn="ctr"/>
            <a:r>
              <a:rPr lang="en-US" sz="1300" b="1" dirty="0" smtClean="0">
                <a:solidFill>
                  <a:schemeClr val="bg1"/>
                </a:solidFill>
                <a:latin typeface="Arial" panose="020B0604020202020204" pitchFamily="34" charset="0"/>
                <a:cs typeface="Arial" panose="020B0604020202020204" pitchFamily="34" charset="0"/>
              </a:rPr>
              <a:t>December 8, 2016</a:t>
            </a:r>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22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707401993"/>
              </p:ext>
            </p:extLst>
          </p:nvPr>
        </p:nvGraphicFramePr>
        <p:xfrm>
          <a:off x="152400" y="114301"/>
          <a:ext cx="8839200" cy="6629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5529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5" y="1762346"/>
            <a:ext cx="4228343" cy="830997"/>
          </a:xfrm>
          <a:prstGeom prst="rect">
            <a:avLst/>
          </a:prstGeom>
          <a:solidFill>
            <a:schemeClr val="accent1"/>
          </a:solidFill>
          <a:ln>
            <a:solidFill>
              <a:schemeClr val="tx1"/>
            </a:solidFill>
          </a:ln>
        </p:spPr>
        <p:txBody>
          <a:bodyPr wrap="square" rtlCol="0">
            <a:spAutoFit/>
          </a:bodyPr>
          <a:lstStyle/>
          <a:p>
            <a:pPr algn="just"/>
            <a:r>
              <a:rPr lang="en-US" sz="1600" b="1" dirty="0" smtClean="0">
                <a:solidFill>
                  <a:schemeClr val="bg1"/>
                </a:solidFill>
                <a:latin typeface="Arial" panose="020B0604020202020204" pitchFamily="34" charset="0"/>
                <a:cs typeface="Arial" panose="020B0604020202020204" pitchFamily="34" charset="0"/>
              </a:rPr>
              <a:t>Looking </a:t>
            </a:r>
            <a:r>
              <a:rPr lang="en-US" sz="1600" b="1" dirty="0">
                <a:solidFill>
                  <a:schemeClr val="bg1"/>
                </a:solidFill>
                <a:latin typeface="Arial" panose="020B0604020202020204" pitchFamily="34" charset="0"/>
                <a:cs typeface="Arial" panose="020B0604020202020204" pitchFamily="34" charset="0"/>
              </a:rPr>
              <a:t>downstream towards the riparian area adjacent to </a:t>
            </a:r>
            <a:r>
              <a:rPr lang="en-US" sz="1600" b="1" dirty="0" err="1">
                <a:solidFill>
                  <a:schemeClr val="bg1"/>
                </a:solidFill>
                <a:latin typeface="Arial" panose="020B0604020202020204" pitchFamily="34" charset="0"/>
                <a:cs typeface="Arial" panose="020B0604020202020204" pitchFamily="34" charset="0"/>
              </a:rPr>
              <a:t>Todos</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Santos Creek </a:t>
            </a:r>
            <a:r>
              <a:rPr lang="en-US" sz="1600" b="1" dirty="0">
                <a:solidFill>
                  <a:schemeClr val="bg1"/>
                </a:solidFill>
                <a:latin typeface="Arial" panose="020B0604020202020204" pitchFamily="34" charset="0"/>
                <a:cs typeface="Arial" panose="020B0604020202020204" pitchFamily="34" charset="0"/>
              </a:rPr>
              <a:t>(trees seen in background of photo).</a:t>
            </a:r>
          </a:p>
        </p:txBody>
      </p:sp>
      <p:grpSp>
        <p:nvGrpSpPr>
          <p:cNvPr id="5" name="Group 4"/>
          <p:cNvGrpSpPr/>
          <p:nvPr/>
        </p:nvGrpSpPr>
        <p:grpSpPr>
          <a:xfrm>
            <a:off x="123825" y="3352800"/>
            <a:ext cx="4228343" cy="3162300"/>
            <a:chOff x="123825" y="190500"/>
            <a:chExt cx="4228343" cy="3162300"/>
          </a:xfrm>
        </p:grpSpPr>
        <p:pic>
          <p:nvPicPr>
            <p:cNvPr id="1026" name="Picture 2" descr="https://lh5.googleusercontent.com/EWDcY7bNwMwf68iLHo2vfnTphsTEamjfCBOYJsAlvOye8nig5GKkvQ9X4YARYd47E2CecdFldJH7W7KNPbSPCQkKP5mxN9c_7sQ2wNq-cpyy56D_OVeOKm9BonqNFfLIkBMAEs_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 y="190500"/>
              <a:ext cx="4228343" cy="3162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2196" y="2743200"/>
              <a:ext cx="1371600" cy="461665"/>
            </a:xfrm>
            <a:prstGeom prst="rect">
              <a:avLst/>
            </a:prstGeom>
            <a:solidFill>
              <a:schemeClr val="bg1">
                <a:alpha val="70000"/>
              </a:schemeClr>
            </a:solidFill>
            <a:ln>
              <a:solidFill>
                <a:schemeClr val="tx1"/>
              </a:solidFill>
            </a:ln>
          </p:spPr>
          <p:txBody>
            <a:bodyPr wrap="square" rtlCol="0">
              <a:spAutoFit/>
            </a:bodyPr>
            <a:lstStyle/>
            <a:p>
              <a:pPr algn="ctr"/>
              <a:r>
                <a:rPr lang="en-US" sz="2400" dirty="0" smtClean="0">
                  <a:latin typeface="Arial" panose="020B0604020202020204" pitchFamily="34" charset="0"/>
                  <a:cs typeface="Arial" panose="020B0604020202020204" pitchFamily="34" charset="0"/>
                </a:rPr>
                <a:t>Before</a:t>
              </a:r>
              <a:endParaRPr lang="en-US" sz="2400" dirty="0">
                <a:latin typeface="Arial" panose="020B0604020202020204" pitchFamily="34" charset="0"/>
                <a:cs typeface="Arial" panose="020B0604020202020204" pitchFamily="34" charset="0"/>
              </a:endParaRPr>
            </a:p>
          </p:txBody>
        </p:sp>
      </p:grpSp>
      <p:grpSp>
        <p:nvGrpSpPr>
          <p:cNvPr id="7" name="Group 6"/>
          <p:cNvGrpSpPr/>
          <p:nvPr/>
        </p:nvGrpSpPr>
        <p:grpSpPr>
          <a:xfrm>
            <a:off x="4648200" y="990599"/>
            <a:ext cx="4324348" cy="5524501"/>
            <a:chOff x="4486271" y="533399"/>
            <a:chExt cx="4486277" cy="5981702"/>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38559" y="1281111"/>
              <a:ext cx="5981702" cy="4486277"/>
            </a:xfrm>
            <a:prstGeom prst="rect">
              <a:avLst/>
            </a:prstGeom>
            <a:ln>
              <a:solidFill>
                <a:schemeClr val="tx1"/>
              </a:solidFill>
            </a:ln>
          </p:spPr>
        </p:pic>
        <p:sp>
          <p:nvSpPr>
            <p:cNvPr id="6" name="TextBox 5"/>
            <p:cNvSpPr txBox="1"/>
            <p:nvPr/>
          </p:nvSpPr>
          <p:spPr>
            <a:xfrm>
              <a:off x="6043611" y="5905500"/>
              <a:ext cx="1371600" cy="461665"/>
            </a:xfrm>
            <a:prstGeom prst="rect">
              <a:avLst/>
            </a:prstGeom>
            <a:solidFill>
              <a:schemeClr val="bg1">
                <a:alpha val="70000"/>
              </a:schemeClr>
            </a:solidFill>
            <a:ln>
              <a:solidFill>
                <a:schemeClr val="tx1"/>
              </a:solidFill>
            </a:ln>
          </p:spPr>
          <p:txBody>
            <a:bodyPr wrap="square" rtlCol="0">
              <a:spAutoFit/>
            </a:bodyPr>
            <a:lstStyle/>
            <a:p>
              <a:pPr algn="ctr"/>
              <a:r>
                <a:rPr lang="en-US" sz="2400" dirty="0" smtClean="0">
                  <a:latin typeface="Arial" panose="020B0604020202020204" pitchFamily="34" charset="0"/>
                  <a:cs typeface="Arial" panose="020B0604020202020204" pitchFamily="34" charset="0"/>
                </a:rPr>
                <a:t>During</a:t>
              </a:r>
              <a:endParaRPr lang="en-US" sz="2400" dirty="0">
                <a:latin typeface="Arial" panose="020B0604020202020204" pitchFamily="34" charset="0"/>
                <a:cs typeface="Arial" panose="020B0604020202020204" pitchFamily="34" charset="0"/>
              </a:endParaRPr>
            </a:p>
          </p:txBody>
        </p:sp>
      </p:grpSp>
      <p:sp>
        <p:nvSpPr>
          <p:cNvPr id="9" name="TextBox 8"/>
          <p:cNvSpPr txBox="1"/>
          <p:nvPr/>
        </p:nvSpPr>
        <p:spPr>
          <a:xfrm>
            <a:off x="1448896" y="214754"/>
            <a:ext cx="6246209" cy="830997"/>
          </a:xfrm>
          <a:prstGeom prst="rect">
            <a:avLst/>
          </a:prstGeom>
          <a:solidFill>
            <a:schemeClr val="accent1"/>
          </a:solidFill>
          <a:ln>
            <a:solidFill>
              <a:schemeClr val="tx1"/>
            </a:solidFill>
          </a:ln>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County Park Pump Track Filter Strip Project</a:t>
            </a:r>
            <a:endParaRPr lang="en-US" sz="2400" b="1" dirty="0">
              <a:solidFill>
                <a:schemeClr val="bg1"/>
              </a:solidFill>
            </a:endParaRPr>
          </a:p>
        </p:txBody>
      </p:sp>
    </p:spTree>
    <p:extLst>
      <p:ext uri="{BB962C8B-B14F-4D97-AF65-F5344CB8AC3E}">
        <p14:creationId xmlns:p14="http://schemas.microsoft.com/office/powerpoint/2010/main" val="2813163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909019839"/>
              </p:ext>
            </p:extLst>
          </p:nvPr>
        </p:nvGraphicFramePr>
        <p:xfrm>
          <a:off x="152400" y="1295400"/>
          <a:ext cx="8839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52400" y="609600"/>
            <a:ext cx="8839200" cy="400110"/>
          </a:xfrm>
          <a:prstGeom prst="rect">
            <a:avLst/>
          </a:prstGeom>
          <a:solidFill>
            <a:schemeClr val="bg1"/>
          </a:solidFill>
          <a:ln>
            <a:solidFill>
              <a:schemeClr val="tx1"/>
            </a:solidFill>
          </a:ln>
        </p:spPr>
        <p:txBody>
          <a:bodyPr wrap="square" rtlCol="0">
            <a:spAutoFit/>
          </a:bodyPr>
          <a:lstStyle/>
          <a:p>
            <a:pPr algn="ctr"/>
            <a:r>
              <a:rPr lang="en-US" sz="2000" dirty="0" smtClean="0">
                <a:solidFill>
                  <a:prstClr val="black"/>
                </a:solidFill>
                <a:latin typeface="Arial" panose="020B0604020202020204" pitchFamily="34" charset="0"/>
                <a:cs typeface="Arial" panose="020B0604020202020204" pitchFamily="34" charset="0"/>
              </a:rPr>
              <a:t>Estimated Reductions due to </a:t>
            </a:r>
            <a:r>
              <a:rPr lang="en-US" sz="2000" dirty="0">
                <a:solidFill>
                  <a:prstClr val="black"/>
                </a:solidFill>
                <a:latin typeface="Arial" panose="020B0604020202020204" pitchFamily="34" charset="0"/>
                <a:cs typeface="Arial" panose="020B0604020202020204" pitchFamily="34" charset="0"/>
              </a:rPr>
              <a:t>the County Park Pump Track Filter Strip Project</a:t>
            </a:r>
          </a:p>
        </p:txBody>
      </p:sp>
      <p:sp>
        <p:nvSpPr>
          <p:cNvPr id="4" name="TextBox 3"/>
          <p:cNvSpPr txBox="1"/>
          <p:nvPr/>
        </p:nvSpPr>
        <p:spPr>
          <a:xfrm>
            <a:off x="1704753" y="1905000"/>
            <a:ext cx="1066800" cy="369332"/>
          </a:xfrm>
          <a:prstGeom prst="rect">
            <a:avLst/>
          </a:prstGeom>
          <a:noFill/>
        </p:spPr>
        <p:txBody>
          <a:bodyPr wrap="square" rtlCol="0">
            <a:spAutoFit/>
          </a:bodyPr>
          <a:lstStyle/>
          <a:p>
            <a:r>
              <a:rPr lang="en-US" dirty="0" smtClean="0">
                <a:solidFill>
                  <a:prstClr val="black"/>
                </a:solidFill>
              </a:rPr>
              <a:t>Before</a:t>
            </a:r>
            <a:endParaRPr lang="en-US" dirty="0">
              <a:solidFill>
                <a:prstClr val="black"/>
              </a:solidFill>
            </a:endParaRPr>
          </a:p>
        </p:txBody>
      </p:sp>
      <p:sp>
        <p:nvSpPr>
          <p:cNvPr id="5" name="TextBox 4"/>
          <p:cNvSpPr txBox="1"/>
          <p:nvPr/>
        </p:nvSpPr>
        <p:spPr>
          <a:xfrm>
            <a:off x="5715000" y="3657600"/>
            <a:ext cx="1143000" cy="369332"/>
          </a:xfrm>
          <a:prstGeom prst="rect">
            <a:avLst/>
          </a:prstGeom>
          <a:noFill/>
        </p:spPr>
        <p:txBody>
          <a:bodyPr wrap="square" rtlCol="0">
            <a:spAutoFit/>
          </a:bodyPr>
          <a:lstStyle/>
          <a:p>
            <a:r>
              <a:rPr lang="en-US" dirty="0" smtClean="0">
                <a:solidFill>
                  <a:prstClr val="black"/>
                </a:solidFill>
              </a:rPr>
              <a:t>After</a:t>
            </a:r>
            <a:endParaRPr lang="en-US" dirty="0">
              <a:solidFill>
                <a:prstClr val="black"/>
              </a:solidFill>
            </a:endParaRPr>
          </a:p>
        </p:txBody>
      </p:sp>
    </p:spTree>
    <p:extLst>
      <p:ext uri="{BB962C8B-B14F-4D97-AF65-F5344CB8AC3E}">
        <p14:creationId xmlns:p14="http://schemas.microsoft.com/office/powerpoint/2010/main" val="2972701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Outreach and Education</a:t>
            </a:r>
            <a:endParaRPr lang="en-US" b="1" dirty="0">
              <a:solidFill>
                <a:schemeClr val="bg1"/>
              </a:solidFill>
            </a:endParaRPr>
          </a:p>
        </p:txBody>
      </p:sp>
      <p:pic>
        <p:nvPicPr>
          <p:cNvPr id="2050" name="Picture 2" descr="https://lh6.googleusercontent.com/J4llJbCIOH5SWb00fdv3kKOsyPOMHx935v1RoambpPB2C9rBkCG8AIHb_6aB5yEu8J8JpNg37fbfGdejtJmycA6F6I462obKHS9pSh07YkbVQX88Ijy-JagtIeKOel02XxO7Aqf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1295400"/>
            <a:ext cx="4379218" cy="31089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LR1tImM0NNPjcCLAQjVzfkWfNIceXqnn1HijO080YQUYcyUKA9IbGWonBwTgeTm_NFYBkdQq7WeFS6XtWx8u9ocbdcRSfxC4Td8HL4GW5Z8dSPfqY6g9FmJuCoR1-XiO-AnzCV9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709" y="3657600"/>
            <a:ext cx="4379220"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5105400"/>
            <a:ext cx="2726580" cy="1477328"/>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solidFill>
                  <a:schemeClr val="bg1"/>
                </a:solidFill>
              </a:rPr>
              <a:t>On farm practices</a:t>
            </a:r>
          </a:p>
          <a:p>
            <a:pPr marL="285750" indent="-285750">
              <a:buFont typeface="Arial" panose="020B0604020202020204" pitchFamily="34" charset="0"/>
              <a:buChar char="•"/>
            </a:pPr>
            <a:r>
              <a:rPr lang="en-US" sz="2400" b="1" dirty="0" smtClean="0">
                <a:solidFill>
                  <a:schemeClr val="bg1"/>
                </a:solidFill>
              </a:rPr>
              <a:t>Residential</a:t>
            </a:r>
          </a:p>
          <a:p>
            <a:pPr marL="285750" indent="-285750">
              <a:buFont typeface="Arial" panose="020B0604020202020204" pitchFamily="34" charset="0"/>
              <a:buChar char="•"/>
            </a:pPr>
            <a:r>
              <a:rPr lang="en-US" sz="2400" b="1" dirty="0" smtClean="0">
                <a:solidFill>
                  <a:schemeClr val="bg1"/>
                </a:solidFill>
              </a:rPr>
              <a:t>Septic</a:t>
            </a:r>
          </a:p>
          <a:p>
            <a:endParaRPr lang="en-US" dirty="0"/>
          </a:p>
        </p:txBody>
      </p:sp>
      <p:sp>
        <p:nvSpPr>
          <p:cNvPr id="4" name="TextBox 3"/>
          <p:cNvSpPr txBox="1"/>
          <p:nvPr/>
        </p:nvSpPr>
        <p:spPr>
          <a:xfrm>
            <a:off x="5105400" y="2057400"/>
            <a:ext cx="3581400" cy="461665"/>
          </a:xfrm>
          <a:prstGeom prst="rect">
            <a:avLst/>
          </a:prstGeom>
          <a:noFill/>
        </p:spPr>
        <p:txBody>
          <a:bodyPr wrap="square" rtlCol="0">
            <a:spAutoFit/>
          </a:bodyPr>
          <a:lstStyle/>
          <a:p>
            <a:r>
              <a:rPr lang="en-US" sz="2400" b="1" i="1" dirty="0" smtClean="0">
                <a:solidFill>
                  <a:schemeClr val="bg1"/>
                </a:solidFill>
              </a:rPr>
              <a:t>“Slow it, spread it, sink it”</a:t>
            </a:r>
            <a:endParaRPr lang="en-US" sz="2400" b="1" i="1" dirty="0">
              <a:solidFill>
                <a:schemeClr val="bg1"/>
              </a:solidFill>
            </a:endParaRPr>
          </a:p>
        </p:txBody>
      </p:sp>
    </p:spTree>
    <p:extLst>
      <p:ext uri="{BB962C8B-B14F-4D97-AF65-F5344CB8AC3E}">
        <p14:creationId xmlns:p14="http://schemas.microsoft.com/office/powerpoint/2010/main" val="1576755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4647302"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698" y="3549413"/>
            <a:ext cx="4647302"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990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399" y="3749375"/>
            <a:ext cx="4876800" cy="27432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342" y="76200"/>
            <a:ext cx="3292475" cy="32893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562" y="277195"/>
            <a:ext cx="3292475" cy="32893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3471836"/>
            <a:ext cx="3111961" cy="310896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611778"/>
            <a:ext cx="2310248" cy="246221"/>
          </a:xfrm>
          <a:prstGeom prst="rect">
            <a:avLst/>
          </a:prstGeom>
        </p:spPr>
        <p:txBody>
          <a:bodyPr wrap="none">
            <a:spAutoFit/>
          </a:bodyPr>
          <a:lstStyle/>
          <a:p>
            <a:pPr lvl="0"/>
            <a:r>
              <a:rPr lang="en-US" sz="1000" b="1" i="1" dirty="0" smtClean="0">
                <a:solidFill>
                  <a:prstClr val="white"/>
                </a:solidFill>
              </a:rPr>
              <a:t>Photos </a:t>
            </a:r>
            <a:r>
              <a:rPr lang="en-US" sz="1000" b="1" i="1" dirty="0">
                <a:solidFill>
                  <a:prstClr val="white"/>
                </a:solidFill>
              </a:rPr>
              <a:t>courtesy of Angie </a:t>
            </a:r>
            <a:r>
              <a:rPr lang="en-US" sz="1000" b="1" i="1" dirty="0" err="1">
                <a:solidFill>
                  <a:prstClr val="white"/>
                </a:solidFill>
              </a:rPr>
              <a:t>Gruys</a:t>
            </a:r>
            <a:r>
              <a:rPr lang="en-US" sz="1000" b="1" i="1" dirty="0">
                <a:solidFill>
                  <a:prstClr val="white"/>
                </a:solidFill>
              </a:rPr>
              <a:t>, RCDSCC</a:t>
            </a:r>
          </a:p>
        </p:txBody>
      </p:sp>
    </p:spTree>
    <p:extLst>
      <p:ext uri="{BB962C8B-B14F-4D97-AF65-F5344CB8AC3E}">
        <p14:creationId xmlns:p14="http://schemas.microsoft.com/office/powerpoint/2010/main" val="3940279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dirty="0" smtClean="0">
                <a:solidFill>
                  <a:schemeClr val="bg1"/>
                </a:solidFill>
              </a:rPr>
              <a:t>Next steps for Pinto Lake</a:t>
            </a:r>
            <a:endParaRPr lang="en-US" b="1" dirty="0">
              <a:solidFill>
                <a:schemeClr val="bg1"/>
              </a:solidFill>
            </a:endParaRPr>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770611"/>
            <a:ext cx="4141304" cy="27432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6236812"/>
            <a:ext cx="3579954" cy="276999"/>
          </a:xfrm>
          <a:prstGeom prst="rect">
            <a:avLst/>
          </a:prstGeom>
        </p:spPr>
        <p:txBody>
          <a:bodyPr wrap="none">
            <a:spAutoFit/>
          </a:bodyPr>
          <a:lstStyle/>
          <a:p>
            <a:r>
              <a:rPr lang="en-US" sz="1200" i="1" dirty="0" smtClean="0">
                <a:solidFill>
                  <a:schemeClr val="bg1"/>
                </a:solidFill>
              </a:rPr>
              <a:t>Photo </a:t>
            </a:r>
            <a:r>
              <a:rPr lang="en-US" sz="1200" i="1" dirty="0">
                <a:solidFill>
                  <a:schemeClr val="bg1"/>
                </a:solidFill>
              </a:rPr>
              <a:t>courtesy of Catherine </a:t>
            </a:r>
            <a:r>
              <a:rPr lang="en-US" sz="1200" i="1" dirty="0" err="1">
                <a:solidFill>
                  <a:schemeClr val="bg1"/>
                </a:solidFill>
              </a:rPr>
              <a:t>Bosley</a:t>
            </a:r>
            <a:r>
              <a:rPr lang="en-US" sz="1200" i="1" dirty="0">
                <a:solidFill>
                  <a:schemeClr val="bg1"/>
                </a:solidFill>
              </a:rPr>
              <a:t>, HAB Aquatics, LLC</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918587"/>
            <a:ext cx="3864630" cy="25603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1371600"/>
            <a:ext cx="3360420" cy="448056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86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r>
              <a:rPr lang="en-US" b="1" dirty="0" smtClean="0">
                <a:solidFill>
                  <a:schemeClr val="bg1"/>
                </a:solidFill>
              </a:rPr>
              <a:t>Thank you for your time!</a:t>
            </a:r>
            <a:br>
              <a:rPr lang="en-US" b="1" dirty="0" smtClean="0">
                <a:solidFill>
                  <a:schemeClr val="bg1"/>
                </a:solidFill>
              </a:rPr>
            </a:br>
            <a:endParaRPr lang="en-US" b="1" dirty="0">
              <a:solidFill>
                <a:schemeClr val="bg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999" y="914400"/>
            <a:ext cx="7039154" cy="466344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38335" y="5289520"/>
            <a:ext cx="3579954" cy="276999"/>
          </a:xfrm>
          <a:prstGeom prst="rect">
            <a:avLst/>
          </a:prstGeom>
        </p:spPr>
        <p:txBody>
          <a:bodyPr wrap="none">
            <a:spAutoFit/>
          </a:bodyPr>
          <a:lstStyle/>
          <a:p>
            <a:r>
              <a:rPr lang="en-US" sz="1200" i="1" dirty="0">
                <a:solidFill>
                  <a:prstClr val="white"/>
                </a:solidFill>
              </a:rPr>
              <a:t>Photo courtesy of Catherine </a:t>
            </a:r>
            <a:r>
              <a:rPr lang="en-US" sz="1200" i="1" dirty="0" err="1">
                <a:solidFill>
                  <a:prstClr val="white"/>
                </a:solidFill>
              </a:rPr>
              <a:t>Bosley</a:t>
            </a:r>
            <a:r>
              <a:rPr lang="en-US" sz="1200" i="1" dirty="0">
                <a:solidFill>
                  <a:prstClr val="white"/>
                </a:solidFill>
              </a:rPr>
              <a:t>, HAB Aquatics, LLC</a:t>
            </a:r>
          </a:p>
        </p:txBody>
      </p:sp>
      <p:sp>
        <p:nvSpPr>
          <p:cNvPr id="4" name="TextBox 3"/>
          <p:cNvSpPr txBox="1"/>
          <p:nvPr/>
        </p:nvSpPr>
        <p:spPr>
          <a:xfrm>
            <a:off x="95834" y="5633126"/>
            <a:ext cx="6629400" cy="1200329"/>
          </a:xfrm>
          <a:prstGeom prst="rect">
            <a:avLst/>
          </a:prstGeom>
          <a:noFill/>
        </p:spPr>
        <p:txBody>
          <a:bodyPr wrap="square" rtlCol="0">
            <a:spAutoFit/>
          </a:bodyPr>
          <a:lstStyle/>
          <a:p>
            <a:r>
              <a:rPr lang="en-US" b="1" dirty="0">
                <a:solidFill>
                  <a:prstClr val="black"/>
                </a:solidFill>
              </a:rPr>
              <a:t>For additional information on  the Pinto Lake Restoration Project:</a:t>
            </a:r>
          </a:p>
          <a:p>
            <a:r>
              <a:rPr lang="en-US" b="1" dirty="0">
                <a:solidFill>
                  <a:prstClr val="black"/>
                </a:solidFill>
              </a:rPr>
              <a:t>Jackie McCloud</a:t>
            </a:r>
          </a:p>
          <a:p>
            <a:r>
              <a:rPr lang="en-US" b="1" dirty="0">
                <a:solidFill>
                  <a:prstClr val="black"/>
                </a:solidFill>
              </a:rPr>
              <a:t>(831) 768-3172</a:t>
            </a:r>
          </a:p>
          <a:p>
            <a:r>
              <a:rPr lang="en-US" b="1" dirty="0">
                <a:solidFill>
                  <a:prstClr val="black"/>
                </a:solidFill>
              </a:rPr>
              <a:t>jackie.mccloud@cityofwatsonville.org</a:t>
            </a:r>
          </a:p>
        </p:txBody>
      </p:sp>
    </p:spTree>
    <p:extLst>
      <p:ext uri="{BB962C8B-B14F-4D97-AF65-F5344CB8AC3E}">
        <p14:creationId xmlns:p14="http://schemas.microsoft.com/office/powerpoint/2010/main" val="909327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solidFill>
                  <a:schemeClr val="bg1"/>
                </a:solidFill>
              </a:rPr>
              <a:t>Pinto Lake</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a:xfrm>
            <a:off x="4724400" y="1295400"/>
            <a:ext cx="4267200" cy="2667000"/>
          </a:xfrm>
        </p:spPr>
        <p:txBody>
          <a:bodyPr>
            <a:normAutofit/>
          </a:bodyPr>
          <a:lstStyle/>
          <a:p>
            <a:pPr marL="0" indent="0">
              <a:buNone/>
            </a:pPr>
            <a:r>
              <a:rPr lang="en-US" sz="2000" dirty="0" smtClean="0">
                <a:solidFill>
                  <a:schemeClr val="bg1"/>
                </a:solidFill>
              </a:rPr>
              <a:t>Massive cyanobacteria blooms occur in  spring, summer and fall.  </a:t>
            </a:r>
          </a:p>
          <a:p>
            <a:r>
              <a:rPr lang="en-US" sz="2000" dirty="0" smtClean="0">
                <a:solidFill>
                  <a:schemeClr val="bg1"/>
                </a:solidFill>
              </a:rPr>
              <a:t>Predominantly </a:t>
            </a:r>
            <a:r>
              <a:rPr lang="en-US" sz="2000" dirty="0" err="1" smtClean="0">
                <a:solidFill>
                  <a:schemeClr val="bg1"/>
                </a:solidFill>
              </a:rPr>
              <a:t>aphanizomenon</a:t>
            </a:r>
            <a:r>
              <a:rPr lang="en-US" sz="2000" dirty="0" smtClean="0">
                <a:solidFill>
                  <a:schemeClr val="bg1"/>
                </a:solidFill>
              </a:rPr>
              <a:t>, </a:t>
            </a:r>
            <a:r>
              <a:rPr lang="en-US" sz="2000" dirty="0" err="1" smtClean="0">
                <a:solidFill>
                  <a:schemeClr val="bg1"/>
                </a:solidFill>
              </a:rPr>
              <a:t>dolicospermum</a:t>
            </a:r>
            <a:r>
              <a:rPr lang="en-US" sz="2000" dirty="0" smtClean="0">
                <a:solidFill>
                  <a:schemeClr val="bg1"/>
                </a:solidFill>
              </a:rPr>
              <a:t> and </a:t>
            </a:r>
            <a:r>
              <a:rPr lang="en-US" sz="2000" dirty="0" err="1" smtClean="0">
                <a:solidFill>
                  <a:schemeClr val="bg1"/>
                </a:solidFill>
              </a:rPr>
              <a:t>microcystis</a:t>
            </a:r>
            <a:r>
              <a:rPr lang="en-US" sz="2000" dirty="0" smtClean="0">
                <a:solidFill>
                  <a:schemeClr val="bg1"/>
                </a:solidFill>
              </a:rPr>
              <a:t>.  </a:t>
            </a:r>
          </a:p>
          <a:p>
            <a:pPr marL="0" indent="0">
              <a:buNone/>
            </a:pPr>
            <a:r>
              <a:rPr lang="en-US" sz="2000" dirty="0" smtClean="0">
                <a:solidFill>
                  <a:schemeClr val="bg1"/>
                </a:solidFill>
              </a:rPr>
              <a:t>OEHHA and WHO Public Health Goal of 0.8ppb.</a:t>
            </a:r>
          </a:p>
          <a:p>
            <a:pPr marL="0" indent="0">
              <a:buNone/>
            </a:pPr>
            <a:endParaRPr lang="en-US" sz="2000" dirty="0" smtClean="0">
              <a:solidFill>
                <a:schemeClr val="bg1"/>
              </a:solidFill>
            </a:endParaRPr>
          </a:p>
          <a:p>
            <a:pPr marL="0" indent="0">
              <a:buNone/>
            </a:pPr>
            <a:endParaRPr lang="en-US" sz="2000" dirty="0" smtClean="0">
              <a:solidFill>
                <a:schemeClr val="bg1"/>
              </a:solidFill>
            </a:endParaRPr>
          </a:p>
          <a:p>
            <a:pPr marL="0" indent="0">
              <a:buNone/>
            </a:pPr>
            <a:endParaRPr lang="en-US" sz="2000"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95400"/>
            <a:ext cx="3779520" cy="283464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4495800"/>
            <a:ext cx="4846320" cy="2188417"/>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0" y="4495800"/>
            <a:ext cx="2895600" cy="1631216"/>
          </a:xfrm>
          <a:prstGeom prst="rect">
            <a:avLst/>
          </a:prstGeom>
          <a:noFill/>
        </p:spPr>
        <p:txBody>
          <a:bodyPr wrap="square" rtlCol="0">
            <a:spAutoFit/>
          </a:bodyPr>
          <a:lstStyle/>
          <a:p>
            <a:r>
              <a:rPr lang="en-US" sz="2000" dirty="0">
                <a:solidFill>
                  <a:prstClr val="black"/>
                </a:solidFill>
              </a:rPr>
              <a:t>Multi agency effort to coordinate monitoring, notifications and solutions.  </a:t>
            </a:r>
          </a:p>
          <a:p>
            <a:endParaRPr lang="en-US" sz="2000" b="1" i="1" dirty="0">
              <a:solidFill>
                <a:srgbClr val="000000"/>
              </a:solidFill>
            </a:endParaRPr>
          </a:p>
        </p:txBody>
      </p:sp>
    </p:spTree>
    <p:extLst>
      <p:ext uri="{BB962C8B-B14F-4D97-AF65-F5344CB8AC3E}">
        <p14:creationId xmlns:p14="http://schemas.microsoft.com/office/powerpoint/2010/main" val="2363228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0"/>
            <a:ext cx="4800600" cy="762000"/>
          </a:xfrm>
        </p:spPr>
        <p:txBody>
          <a:bodyPr>
            <a:normAutofit/>
          </a:bodyPr>
          <a:lstStyle/>
          <a:p>
            <a:r>
              <a:rPr lang="en-US" sz="4000" b="1" dirty="0" smtClean="0">
                <a:solidFill>
                  <a:srgbClr val="000000"/>
                </a:solidFill>
              </a:rPr>
              <a:t>In-Lake Activities</a:t>
            </a:r>
            <a:endParaRPr lang="en-US" sz="4000" b="1" dirty="0">
              <a:solidFill>
                <a:srgbClr val="00000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1223"/>
            <a:ext cx="2674620" cy="356616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4343400" y="762000"/>
            <a:ext cx="3652787" cy="1284973"/>
          </a:xfrm>
        </p:spPr>
        <p:txBody>
          <a:bodyPr>
            <a:noAutofit/>
          </a:bodyPr>
          <a:lstStyle/>
          <a:p>
            <a:pPr marL="0" indent="0">
              <a:buNone/>
            </a:pPr>
            <a:r>
              <a:rPr lang="en-US" sz="2000" b="1" dirty="0" smtClean="0">
                <a:solidFill>
                  <a:schemeClr val="bg1"/>
                </a:solidFill>
              </a:rPr>
              <a:t>Multiple management measures implemented:</a:t>
            </a:r>
          </a:p>
          <a:p>
            <a:r>
              <a:rPr lang="en-US" sz="2000" b="1" dirty="0" smtClean="0">
                <a:solidFill>
                  <a:schemeClr val="bg1"/>
                </a:solidFill>
              </a:rPr>
              <a:t>Carp removal</a:t>
            </a:r>
          </a:p>
          <a:p>
            <a:r>
              <a:rPr lang="en-US" sz="2000" b="1" dirty="0" smtClean="0">
                <a:solidFill>
                  <a:schemeClr val="bg1"/>
                </a:solidFill>
              </a:rPr>
              <a:t>Outreach and stakeholder involvement</a:t>
            </a:r>
          </a:p>
          <a:p>
            <a:r>
              <a:rPr lang="en-US" sz="2000" b="1" dirty="0" smtClean="0">
                <a:solidFill>
                  <a:schemeClr val="bg1"/>
                </a:solidFill>
              </a:rPr>
              <a:t>Sediment Cores to determine amount of internal nutrient loading</a:t>
            </a:r>
            <a:endParaRPr lang="en-US" sz="2000" b="1" dirty="0" smtClean="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24438"/>
            <a:ext cx="3779520" cy="283464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854116"/>
            <a:ext cx="4140679" cy="27432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429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TAC Involvement</a:t>
            </a:r>
            <a:endParaRPr lang="en-US" b="1" dirty="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353273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493837"/>
            <a:ext cx="349733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23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9860" y="1295400"/>
            <a:ext cx="2367910" cy="18288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172" name="Picture 4" descr="Image result for county of santa cruz 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4" y="4566871"/>
            <a:ext cx="1714500" cy="170497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174" name="Picture 6" descr="Image result for resource conservation district of santa cruz coun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9191" y="1495425"/>
            <a:ext cx="2381250" cy="23812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176" name="Picture 8" descr="Image result for ucs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443288"/>
            <a:ext cx="2476500" cy="304800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178" name="Picture 10" descr="Image result for friends of pinto lak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8081" y="4436296"/>
            <a:ext cx="2768367" cy="18288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 name="Content Placeholder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823" y="1828800"/>
            <a:ext cx="2639291" cy="18288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59274" y="304800"/>
            <a:ext cx="2825453" cy="830997"/>
          </a:xfrm>
          <a:prstGeom prst="rect">
            <a:avLst/>
          </a:prstGeom>
          <a:noFill/>
        </p:spPr>
        <p:txBody>
          <a:bodyPr wrap="none" rtlCol="0">
            <a:spAutoFit/>
          </a:bodyPr>
          <a:lstStyle/>
          <a:p>
            <a:r>
              <a:rPr lang="en-US" sz="4800" b="1" dirty="0" smtClean="0">
                <a:solidFill>
                  <a:schemeClr val="bg1"/>
                </a:solidFill>
              </a:rPr>
              <a:t>PARTNERS</a:t>
            </a:r>
            <a:endParaRPr lang="en-US" sz="4800" b="1" dirty="0">
              <a:solidFill>
                <a:schemeClr val="bg1"/>
              </a:solidFill>
            </a:endParaRPr>
          </a:p>
        </p:txBody>
      </p:sp>
    </p:spTree>
    <p:extLst>
      <p:ext uri="{BB962C8B-B14F-4D97-AF65-F5344CB8AC3E}">
        <p14:creationId xmlns:p14="http://schemas.microsoft.com/office/powerpoint/2010/main" val="195600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0127" y="0"/>
            <a:ext cx="8229600" cy="914400"/>
          </a:xfrm>
        </p:spPr>
        <p:txBody>
          <a:bodyPr>
            <a:normAutofit/>
          </a:bodyPr>
          <a:lstStyle/>
          <a:p>
            <a:r>
              <a:rPr lang="en-US" dirty="0" smtClean="0">
                <a:solidFill>
                  <a:schemeClr val="bg1"/>
                </a:solidFill>
              </a:rPr>
              <a:t>Alum Treatment </a:t>
            </a:r>
            <a:r>
              <a:rPr lang="en-US" b="1" dirty="0" smtClean="0">
                <a:solidFill>
                  <a:schemeClr val="bg1"/>
                </a:solidFill>
              </a:rPr>
              <a:t>April 2017</a:t>
            </a:r>
            <a:endParaRPr lang="en-US" b="1"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2115800"/>
            <a:ext cx="3429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241" y="914400"/>
            <a:ext cx="4661209" cy="3474720"/>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descr="https://gm1.ggpht.com/YpsHlobG-ap0sVerSmWvA8zmE2WxtH9zc3jtHiYBbeOrSuGazV_r9AR13n4kRq6rYL4eMXh4t8d75C549kWBISs4tYXQUZvHgGPGRpnioR1xykoojIXveA23HOCN4VdLR7LXg5MHuAC1013PNtDG1TGaMHBKs4BVE_OjmMhyG4s3Ydw9hd28SRGZC6E8AiyBuiowtVad4YrJ7w4c7u4H-27R463ra1DKhCyvXCE_h8jblvdWo0Uq-kMvjAhzVUxsQvZ-BiTP5bt6M9qAdh9hKQo-nQIxRDNfTAlDKo9zRSMVaMKRsCfa1npI66DAEnqlys5-pjwZHx-sYgE5cKRTNzN0cDhiQePh71pdWaYwmt--dIwu7oHuK1tdsb4q-IC_Y5Kny3HV84qsp7FRZ68EGmTcF29W-Ze_6BsVo76FnAISpA3Qx230v6rDowkyHiVO9NQwoyhvWd4xDU4X1VElWhupGBmKF-W8BVvMmeAknGcsSXfBCZuWW7Q8vzWFBSqeAwmYMvPP_VVg6f7X01KnMS6FwU7Abf2rmGMJZ0DNd4EHFKwC5jKMQWWcjdGCa-hUs-Kp0flF-cKzZe_6penTMgcEst-UeYa1rnleZhpmdaIP2JokDK-v547pENcdjdSlxDW_H2IZvbbwFUMwbccBLV51Cel_oCke-LBn9Nk7GvJkAgn7zwmNKP9SysdZxtO9tNhhxoCFqgcRcRwTxDWhnI5SvtY=w1280-h918-l75-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953000"/>
            <a:ext cx="3345363" cy="164592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05400" y="1752600"/>
            <a:ext cx="3657599" cy="3785652"/>
          </a:xfrm>
          <a:prstGeom prst="rect">
            <a:avLst/>
          </a:prstGeom>
          <a:noFill/>
        </p:spPr>
        <p:txBody>
          <a:bodyPr wrap="square" rtlCol="0">
            <a:spAutoFit/>
          </a:bodyPr>
          <a:lstStyle/>
          <a:p>
            <a:r>
              <a:rPr lang="en-US" sz="2400" b="1" dirty="0">
                <a:solidFill>
                  <a:prstClr val="black"/>
                </a:solidFill>
              </a:rPr>
              <a:t>City staff researched:</a:t>
            </a:r>
          </a:p>
          <a:p>
            <a:pPr marL="285750" indent="-285750">
              <a:buFont typeface="Arial" panose="020B0604020202020204" pitchFamily="34" charset="0"/>
              <a:buChar char="•"/>
            </a:pPr>
            <a:r>
              <a:rPr lang="en-US" sz="2400" b="1" dirty="0">
                <a:solidFill>
                  <a:prstClr val="black"/>
                </a:solidFill>
              </a:rPr>
              <a:t>Floating wetlands</a:t>
            </a:r>
          </a:p>
          <a:p>
            <a:pPr marL="285750" indent="-285750">
              <a:buFont typeface="Arial" panose="020B0604020202020204" pitchFamily="34" charset="0"/>
              <a:buChar char="•"/>
            </a:pPr>
            <a:r>
              <a:rPr lang="en-US" sz="2400" b="1" dirty="0">
                <a:solidFill>
                  <a:prstClr val="black"/>
                </a:solidFill>
              </a:rPr>
              <a:t>Aeration</a:t>
            </a:r>
          </a:p>
          <a:p>
            <a:pPr marL="285750" indent="-285750">
              <a:buFont typeface="Arial" panose="020B0604020202020204" pitchFamily="34" charset="0"/>
              <a:buChar char="•"/>
            </a:pPr>
            <a:r>
              <a:rPr lang="en-US" sz="2400" b="1" dirty="0">
                <a:solidFill>
                  <a:prstClr val="black"/>
                </a:solidFill>
              </a:rPr>
              <a:t>Alum treatment</a:t>
            </a:r>
          </a:p>
          <a:p>
            <a:pPr marL="285750" indent="-285750">
              <a:buFont typeface="Arial" panose="020B0604020202020204" pitchFamily="34" charset="0"/>
              <a:buChar char="•"/>
            </a:pPr>
            <a:r>
              <a:rPr lang="en-US" sz="2400" b="1" dirty="0">
                <a:solidFill>
                  <a:prstClr val="black"/>
                </a:solidFill>
              </a:rPr>
              <a:t>Other types of chemical  and biological treatment</a:t>
            </a:r>
          </a:p>
          <a:p>
            <a:endParaRPr lang="en-US" sz="2400" b="1" dirty="0">
              <a:solidFill>
                <a:prstClr val="black"/>
              </a:solidFill>
            </a:endParaRPr>
          </a:p>
          <a:p>
            <a:r>
              <a:rPr lang="en-US" sz="2400" b="1" dirty="0">
                <a:solidFill>
                  <a:prstClr val="black"/>
                </a:solidFill>
              </a:rPr>
              <a:t>Alum proved to be the best solution for Pinto</a:t>
            </a:r>
          </a:p>
          <a:p>
            <a:r>
              <a:rPr lang="en-US" sz="2400" b="1" dirty="0">
                <a:solidFill>
                  <a:prstClr val="black"/>
                </a:solidFill>
              </a:rPr>
              <a:t>Lake</a:t>
            </a:r>
          </a:p>
        </p:txBody>
      </p:sp>
    </p:spTree>
    <p:extLst>
      <p:ext uri="{BB962C8B-B14F-4D97-AF65-F5344CB8AC3E}">
        <p14:creationId xmlns:p14="http://schemas.microsoft.com/office/powerpoint/2010/main" val="725494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356360"/>
            <a:ext cx="2727804" cy="41148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399" y="4069080"/>
            <a:ext cx="3312541" cy="219456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90800" y="228598"/>
            <a:ext cx="4311245" cy="646331"/>
          </a:xfrm>
          <a:prstGeom prst="rect">
            <a:avLst/>
          </a:prstGeom>
          <a:noFill/>
        </p:spPr>
        <p:txBody>
          <a:bodyPr wrap="none" rtlCol="0">
            <a:spAutoFit/>
          </a:bodyPr>
          <a:lstStyle/>
          <a:p>
            <a:r>
              <a:rPr lang="en-US" sz="3600" b="1" dirty="0">
                <a:solidFill>
                  <a:prstClr val="black"/>
                </a:solidFill>
              </a:rPr>
              <a:t>Water Quality Testing</a:t>
            </a:r>
          </a:p>
        </p:txBody>
      </p:sp>
      <p:sp>
        <p:nvSpPr>
          <p:cNvPr id="5" name="TextBox 4"/>
          <p:cNvSpPr txBox="1"/>
          <p:nvPr/>
        </p:nvSpPr>
        <p:spPr>
          <a:xfrm>
            <a:off x="4876800" y="6532007"/>
            <a:ext cx="4495800" cy="307777"/>
          </a:xfrm>
          <a:prstGeom prst="rect">
            <a:avLst/>
          </a:prstGeom>
          <a:noFill/>
        </p:spPr>
        <p:txBody>
          <a:bodyPr wrap="square" rtlCol="0">
            <a:spAutoFit/>
          </a:bodyPr>
          <a:lstStyle/>
          <a:p>
            <a:r>
              <a:rPr lang="en-US" sz="1400" i="1" dirty="0">
                <a:solidFill>
                  <a:prstClr val="white"/>
                </a:solidFill>
              </a:rPr>
              <a:t>Photos courtesy of Catherine </a:t>
            </a:r>
            <a:r>
              <a:rPr lang="en-US" sz="1400" i="1" dirty="0" err="1">
                <a:solidFill>
                  <a:prstClr val="white"/>
                </a:solidFill>
              </a:rPr>
              <a:t>Bosley</a:t>
            </a:r>
            <a:r>
              <a:rPr lang="en-US" sz="1400" i="1" dirty="0">
                <a:solidFill>
                  <a:prstClr val="white"/>
                </a:solidFill>
              </a:rPr>
              <a:t>, HAB Aquatics, LLC</a:t>
            </a: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65" y="1370798"/>
            <a:ext cx="2604897" cy="393192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1219200"/>
            <a:ext cx="3312540" cy="219456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065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711903" y="1593373"/>
            <a:ext cx="2998787" cy="4525963"/>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583" y="304800"/>
            <a:ext cx="4968813" cy="329184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905" y="3733800"/>
            <a:ext cx="4572000" cy="302895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48400" y="304800"/>
            <a:ext cx="2133600" cy="1077218"/>
          </a:xfrm>
          <a:prstGeom prst="rect">
            <a:avLst/>
          </a:prstGeom>
          <a:noFill/>
        </p:spPr>
        <p:txBody>
          <a:bodyPr wrap="square" rtlCol="0">
            <a:spAutoFit/>
          </a:bodyPr>
          <a:lstStyle/>
          <a:p>
            <a:pPr algn="ctr"/>
            <a:r>
              <a:rPr lang="en-US" sz="3200" b="1" dirty="0">
                <a:solidFill>
                  <a:prstClr val="black"/>
                </a:solidFill>
              </a:rPr>
              <a:t>Pinto Lake</a:t>
            </a:r>
          </a:p>
          <a:p>
            <a:pPr algn="ctr"/>
            <a:r>
              <a:rPr lang="en-US" sz="3200" b="1" dirty="0">
                <a:solidFill>
                  <a:prstClr val="black"/>
                </a:solidFill>
              </a:rPr>
              <a:t>Jar Testing</a:t>
            </a:r>
          </a:p>
        </p:txBody>
      </p:sp>
      <p:sp>
        <p:nvSpPr>
          <p:cNvPr id="5" name="Rectangle 4"/>
          <p:cNvSpPr/>
          <p:nvPr/>
        </p:nvSpPr>
        <p:spPr>
          <a:xfrm>
            <a:off x="5139700" y="6581001"/>
            <a:ext cx="4572000" cy="276999"/>
          </a:xfrm>
          <a:prstGeom prst="rect">
            <a:avLst/>
          </a:prstGeom>
        </p:spPr>
        <p:txBody>
          <a:bodyPr>
            <a:spAutoFit/>
          </a:bodyPr>
          <a:lstStyle/>
          <a:p>
            <a:r>
              <a:rPr lang="en-US" sz="1200" i="1" dirty="0">
                <a:solidFill>
                  <a:prstClr val="white"/>
                </a:solidFill>
              </a:rPr>
              <a:t>Photos courtesy of Catherine </a:t>
            </a:r>
            <a:r>
              <a:rPr lang="en-US" sz="1200" i="1" dirty="0" err="1">
                <a:solidFill>
                  <a:prstClr val="white"/>
                </a:solidFill>
              </a:rPr>
              <a:t>Bosley</a:t>
            </a:r>
            <a:r>
              <a:rPr lang="en-US" sz="1200" i="1" dirty="0">
                <a:solidFill>
                  <a:prstClr val="white"/>
                </a:solidFill>
              </a:rPr>
              <a:t>, HAB Aquatics, LLC</a:t>
            </a:r>
          </a:p>
        </p:txBody>
      </p:sp>
    </p:spTree>
    <p:extLst>
      <p:ext uri="{BB962C8B-B14F-4D97-AF65-F5344CB8AC3E}">
        <p14:creationId xmlns:p14="http://schemas.microsoft.com/office/powerpoint/2010/main" val="2539280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1180</TotalTime>
  <Words>1773</Words>
  <Application>Microsoft Office PowerPoint</Application>
  <PresentationFormat>On-screen Show (4:3)</PresentationFormat>
  <Paragraphs>183</Paragraphs>
  <Slides>29</Slides>
  <Notes>28</Notes>
  <HiddenSlides>0</HiddenSlides>
  <MMClips>0</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1_Office Theme</vt:lpstr>
      <vt:lpstr>Office Theme</vt:lpstr>
      <vt:lpstr>2_Office Theme</vt:lpstr>
      <vt:lpstr>3_Office Theme</vt:lpstr>
      <vt:lpstr>4_Office Theme</vt:lpstr>
      <vt:lpstr>5_Office Theme</vt:lpstr>
      <vt:lpstr>6_Office Theme</vt:lpstr>
      <vt:lpstr>Green to Clean: Restoring Pinto Lake</vt:lpstr>
      <vt:lpstr>PowerPoint Presentation</vt:lpstr>
      <vt:lpstr>Pinto Lake </vt:lpstr>
      <vt:lpstr>In-Lake Activities</vt:lpstr>
      <vt:lpstr>TAC Involvement</vt:lpstr>
      <vt:lpstr>PowerPoint Presentation</vt:lpstr>
      <vt:lpstr>Alum Treatment April 2017</vt:lpstr>
      <vt:lpstr>PowerPoint Presentation</vt:lpstr>
      <vt:lpstr>PowerPoint Presentation</vt:lpstr>
      <vt:lpstr>PowerPoint Presentation</vt:lpstr>
      <vt:lpstr>PowerPoint Presentation</vt:lpstr>
      <vt:lpstr>Alum Coverage</vt:lpstr>
      <vt:lpstr>PowerPoint Presentation</vt:lpstr>
      <vt:lpstr>PowerPoint Presentation</vt:lpstr>
      <vt:lpstr>PowerPoint Presentation</vt:lpstr>
      <vt:lpstr>PowerPoint Presentation</vt:lpstr>
      <vt:lpstr>Watershed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and Education</vt:lpstr>
      <vt:lpstr>PowerPoint Presentation</vt:lpstr>
      <vt:lpstr>PowerPoint Presentation</vt:lpstr>
      <vt:lpstr>Next steps for Pinto Lake</vt:lpstr>
      <vt:lpstr>Thank you for your time! </vt:lpstr>
    </vt:vector>
  </TitlesOfParts>
  <Company>City of Watsonville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to Clean: Restoring Pinto Lake</dc:title>
  <dc:creator>Jackie McCloud</dc:creator>
  <cp:lastModifiedBy>Jackie McCloud</cp:lastModifiedBy>
  <cp:revision>35</cp:revision>
  <dcterms:created xsi:type="dcterms:W3CDTF">2018-05-29T16:41:17Z</dcterms:created>
  <dcterms:modified xsi:type="dcterms:W3CDTF">2019-04-11T15:35:14Z</dcterms:modified>
</cp:coreProperties>
</file>