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6"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p:scale>
          <a:sx n="90" d="100"/>
          <a:sy n="90" d="100"/>
        </p:scale>
        <p:origin x="187"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1/18/2019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ryan@big-valley.ne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Tribes’ Water Programs in California - </a:t>
            </a:r>
            <a:endParaRPr lang="en-US" dirty="0"/>
          </a:p>
        </p:txBody>
      </p:sp>
      <p:sp>
        <p:nvSpPr>
          <p:cNvPr id="3" name="Subtitle 2"/>
          <p:cNvSpPr>
            <a:spLocks noGrp="1"/>
          </p:cNvSpPr>
          <p:nvPr>
            <p:ph type="subTitle" idx="1"/>
          </p:nvPr>
        </p:nvSpPr>
        <p:spPr>
          <a:xfrm>
            <a:off x="2589213" y="4777379"/>
            <a:ext cx="8915399" cy="1919256"/>
          </a:xfrm>
        </p:spPr>
        <p:txBody>
          <a:bodyPr>
            <a:normAutofit lnSpcReduction="10000"/>
          </a:bodyPr>
          <a:lstStyle/>
          <a:p>
            <a:r>
              <a:rPr lang="en-US" dirty="0" smtClean="0"/>
              <a:t>Monitoring, Assessing and Protecting Water Throughout the State</a:t>
            </a:r>
          </a:p>
          <a:p>
            <a:endParaRPr lang="en-US" dirty="0"/>
          </a:p>
          <a:p>
            <a:r>
              <a:rPr lang="en-US" dirty="0" smtClean="0"/>
              <a:t>Sarah Ryan, Environmental Director</a:t>
            </a:r>
          </a:p>
          <a:p>
            <a:r>
              <a:rPr lang="en-US" dirty="0" smtClean="0"/>
              <a:t>Big Valley Band of Pomo Indians</a:t>
            </a:r>
          </a:p>
          <a:p>
            <a:r>
              <a:rPr lang="en-US" dirty="0" smtClean="0"/>
              <a:t>January 18, 2019 CCHAB Network Presentation</a:t>
            </a:r>
            <a:endParaRPr lang="en-US" dirty="0"/>
          </a:p>
        </p:txBody>
      </p:sp>
      <p:pic>
        <p:nvPicPr>
          <p:cNvPr id="4" name="Picture 3"/>
          <p:cNvPicPr>
            <a:picLocks noChangeAspect="1"/>
          </p:cNvPicPr>
          <p:nvPr/>
        </p:nvPicPr>
        <p:blipFill>
          <a:blip r:embed="rId2"/>
          <a:stretch>
            <a:fillRect/>
          </a:stretch>
        </p:blipFill>
        <p:spPr>
          <a:xfrm>
            <a:off x="4680359" y="365851"/>
            <a:ext cx="3159774" cy="2754499"/>
          </a:xfrm>
          <a:prstGeom prst="rect">
            <a:avLst/>
          </a:prstGeom>
        </p:spPr>
      </p:pic>
    </p:spTree>
    <p:extLst>
      <p:ext uri="{BB962C8B-B14F-4D97-AF65-F5344CB8AC3E}">
        <p14:creationId xmlns:p14="http://schemas.microsoft.com/office/powerpoint/2010/main" val="1308166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86063" y="1552045"/>
            <a:ext cx="4762500" cy="3095625"/>
          </a:xfrm>
          <a:prstGeom prst="rect">
            <a:avLst/>
          </a:prstGeom>
          <a:ln>
            <a:noFill/>
          </a:ln>
          <a:effectLst>
            <a:softEdge rad="112500"/>
          </a:effectLst>
        </p:spPr>
      </p:pic>
      <p:sp>
        <p:nvSpPr>
          <p:cNvPr id="5" name="TextBox 4"/>
          <p:cNvSpPr txBox="1"/>
          <p:nvPr/>
        </p:nvSpPr>
        <p:spPr>
          <a:xfrm>
            <a:off x="3132667" y="5029200"/>
            <a:ext cx="3031066" cy="923330"/>
          </a:xfrm>
          <a:prstGeom prst="rect">
            <a:avLst/>
          </a:prstGeom>
          <a:noFill/>
        </p:spPr>
        <p:txBody>
          <a:bodyPr wrap="square" rtlCol="0">
            <a:spAutoFit/>
          </a:bodyPr>
          <a:lstStyle/>
          <a:p>
            <a:r>
              <a:rPr lang="en-US" dirty="0" smtClean="0"/>
              <a:t>Sarah Ryan</a:t>
            </a:r>
          </a:p>
          <a:p>
            <a:r>
              <a:rPr lang="en-US" dirty="0" smtClean="0">
                <a:hlinkClick r:id="rId3"/>
              </a:rPr>
              <a:t>sryan@big-valley.net</a:t>
            </a:r>
            <a:endParaRPr lang="en-US" dirty="0" smtClean="0"/>
          </a:p>
          <a:p>
            <a:r>
              <a:rPr lang="en-US" dirty="0" smtClean="0"/>
              <a:t>707-263-3924 x132</a:t>
            </a:r>
            <a:endParaRPr lang="en-US" dirty="0"/>
          </a:p>
        </p:txBody>
      </p:sp>
    </p:spTree>
    <p:extLst>
      <p:ext uri="{BB962C8B-B14F-4D97-AF65-F5344CB8AC3E}">
        <p14:creationId xmlns:p14="http://schemas.microsoft.com/office/powerpoint/2010/main" val="4292758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Native American Tribes</a:t>
            </a:r>
            <a:endParaRPr lang="en-US" dirty="0"/>
          </a:p>
        </p:txBody>
      </p:sp>
      <p:sp>
        <p:nvSpPr>
          <p:cNvPr id="3" name="Content Placeholder 2"/>
          <p:cNvSpPr>
            <a:spLocks noGrp="1"/>
          </p:cNvSpPr>
          <p:nvPr>
            <p:ph idx="1"/>
          </p:nvPr>
        </p:nvSpPr>
        <p:spPr/>
        <p:txBody>
          <a:bodyPr>
            <a:normAutofit/>
          </a:bodyPr>
          <a:lstStyle/>
          <a:p>
            <a:r>
              <a:rPr lang="en-US" sz="2000" dirty="0" smtClean="0"/>
              <a:t>109 federally recognized in 34 counties in California</a:t>
            </a:r>
          </a:p>
          <a:p>
            <a:r>
              <a:rPr lang="en-US" sz="2000" dirty="0" smtClean="0"/>
              <a:t>78 petitioning for recognition</a:t>
            </a:r>
          </a:p>
          <a:p>
            <a:r>
              <a:rPr lang="en-US" sz="2000" dirty="0" smtClean="0"/>
              <a:t>Federal treaties from the 1860’s were signed but never ratified by Congress, leaving Tribes unprotected.  </a:t>
            </a:r>
          </a:p>
          <a:p>
            <a:r>
              <a:rPr lang="en-US" sz="2000" dirty="0" smtClean="0"/>
              <a:t>Some are now “landless” because of a series of policies that allowed the land to be sold from under them.</a:t>
            </a:r>
            <a:endParaRPr lang="en-US" sz="2000" dirty="0"/>
          </a:p>
        </p:txBody>
      </p:sp>
    </p:spTree>
    <p:extLst>
      <p:ext uri="{BB962C8B-B14F-4D97-AF65-F5344CB8AC3E}">
        <p14:creationId xmlns:p14="http://schemas.microsoft.com/office/powerpoint/2010/main" val="1592555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27728" y="89647"/>
            <a:ext cx="6595039" cy="6606988"/>
          </a:xfrm>
          <a:prstGeom prst="rect">
            <a:avLst/>
          </a:prstGeom>
        </p:spPr>
      </p:pic>
      <p:sp>
        <p:nvSpPr>
          <p:cNvPr id="5" name="TextBox 4"/>
          <p:cNvSpPr txBox="1"/>
          <p:nvPr/>
        </p:nvSpPr>
        <p:spPr>
          <a:xfrm>
            <a:off x="10022541" y="699247"/>
            <a:ext cx="1640541" cy="2246769"/>
          </a:xfrm>
          <a:prstGeom prst="rect">
            <a:avLst/>
          </a:prstGeom>
          <a:noFill/>
        </p:spPr>
        <p:txBody>
          <a:bodyPr wrap="square" rtlCol="0">
            <a:spAutoFit/>
          </a:bodyPr>
          <a:lstStyle/>
          <a:p>
            <a:r>
              <a:rPr lang="en-US" sz="2000" dirty="0" smtClean="0"/>
              <a:t>7 Language families with 83 known languages spoken</a:t>
            </a:r>
            <a:endParaRPr lang="en-US" sz="2000" dirty="0"/>
          </a:p>
        </p:txBody>
      </p:sp>
    </p:spTree>
    <p:extLst>
      <p:ext uri="{BB962C8B-B14F-4D97-AF65-F5344CB8AC3E}">
        <p14:creationId xmlns:p14="http://schemas.microsoft.com/office/powerpoint/2010/main" val="2256087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800" y="0"/>
            <a:ext cx="4876800" cy="6811951"/>
          </a:xfrm>
        </p:spPr>
      </p:pic>
      <p:sp>
        <p:nvSpPr>
          <p:cNvPr id="5" name="TextBox 4"/>
          <p:cNvSpPr txBox="1"/>
          <p:nvPr/>
        </p:nvSpPr>
        <p:spPr>
          <a:xfrm>
            <a:off x="8822267" y="1024467"/>
            <a:ext cx="2607733" cy="1938992"/>
          </a:xfrm>
          <a:prstGeom prst="rect">
            <a:avLst/>
          </a:prstGeom>
          <a:noFill/>
        </p:spPr>
        <p:txBody>
          <a:bodyPr wrap="square" rtlCol="0">
            <a:spAutoFit/>
          </a:bodyPr>
          <a:lstStyle/>
          <a:p>
            <a:r>
              <a:rPr lang="en-US" sz="2000" dirty="0" smtClean="0"/>
              <a:t>Tribal lands are located in some of the </a:t>
            </a:r>
            <a:r>
              <a:rPr lang="en-US" sz="2000" dirty="0" err="1" smtClean="0"/>
              <a:t>Waterboard</a:t>
            </a:r>
            <a:r>
              <a:rPr lang="en-US" sz="2000" dirty="0" smtClean="0"/>
              <a:t> regions; but there are Tribal interests in all of the regions.</a:t>
            </a:r>
          </a:p>
        </p:txBody>
      </p:sp>
    </p:spTree>
    <p:extLst>
      <p:ext uri="{BB962C8B-B14F-4D97-AF65-F5344CB8AC3E}">
        <p14:creationId xmlns:p14="http://schemas.microsoft.com/office/powerpoint/2010/main" val="3359881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Tribes are Self-Governed</a:t>
            </a:r>
            <a:endParaRPr lang="en-US" dirty="0"/>
          </a:p>
        </p:txBody>
      </p:sp>
      <p:sp>
        <p:nvSpPr>
          <p:cNvPr id="3" name="Content Placeholder 2"/>
          <p:cNvSpPr>
            <a:spLocks noGrp="1"/>
          </p:cNvSpPr>
          <p:nvPr>
            <p:ph idx="1"/>
          </p:nvPr>
        </p:nvSpPr>
        <p:spPr>
          <a:xfrm>
            <a:off x="2589212" y="1574800"/>
            <a:ext cx="8915400" cy="5207000"/>
          </a:xfrm>
        </p:spPr>
        <p:txBody>
          <a:bodyPr>
            <a:normAutofit/>
          </a:bodyPr>
          <a:lstStyle/>
          <a:p>
            <a:r>
              <a:rPr lang="en-US" sz="2000" dirty="0"/>
              <a:t>The United States has a unique and distinctive political legal relationship with Native American tribal governments as set forth in the constitution, treaties, statutes, executive orders and court decisions. Since the formation of the Union, the United States recognizes Native American tribes as domestic dependent nations under its protection. The federal government has enacted numerous statutes and promulgated numerous regulations that establish and define a trust relationship with Native American tribes. Our nation has </a:t>
            </a:r>
            <a:r>
              <a:rPr lang="en-US" sz="2000" dirty="0" smtClean="0"/>
              <a:t>recognized </a:t>
            </a:r>
            <a:r>
              <a:rPr lang="en-US" sz="2000" dirty="0"/>
              <a:t>the right of Native American tribes to self-govern. Native American tribes exercise inherent sovereign powers over their members and territory. </a:t>
            </a:r>
            <a:endParaRPr lang="en-US" sz="2000" dirty="0" smtClean="0"/>
          </a:p>
          <a:p>
            <a:endParaRPr lang="en-US" dirty="0"/>
          </a:p>
          <a:p>
            <a:pPr marL="0" indent="0">
              <a:buNone/>
            </a:pPr>
            <a:r>
              <a:rPr lang="en-US" dirty="0" smtClean="0"/>
              <a:t>-</a:t>
            </a:r>
            <a:r>
              <a:rPr lang="en-US" dirty="0"/>
              <a:t>https://tribalgovtaffairs.ca.gov/</a:t>
            </a:r>
            <a:r>
              <a:rPr lang="en-US" dirty="0" err="1"/>
              <a:t>Laws_Regulations</a:t>
            </a:r>
            <a:r>
              <a:rPr lang="en-US" dirty="0"/>
              <a:t>/</a:t>
            </a:r>
          </a:p>
        </p:txBody>
      </p:sp>
    </p:spTree>
    <p:extLst>
      <p:ext uri="{BB962C8B-B14F-4D97-AF65-F5344CB8AC3E}">
        <p14:creationId xmlns:p14="http://schemas.microsoft.com/office/powerpoint/2010/main" val="373187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Water Monitoring Programs</a:t>
            </a:r>
            <a:endParaRPr lang="en-US" dirty="0"/>
          </a:p>
        </p:txBody>
      </p:sp>
      <p:sp>
        <p:nvSpPr>
          <p:cNvPr id="3" name="Content Placeholder 2"/>
          <p:cNvSpPr>
            <a:spLocks noGrp="1"/>
          </p:cNvSpPr>
          <p:nvPr>
            <p:ph idx="1"/>
          </p:nvPr>
        </p:nvSpPr>
        <p:spPr/>
        <p:txBody>
          <a:bodyPr/>
          <a:lstStyle/>
          <a:p>
            <a:r>
              <a:rPr lang="en-US" dirty="0" smtClean="0"/>
              <a:t>Federally reviewed and approved Quality Assurance Program Plans</a:t>
            </a:r>
          </a:p>
          <a:p>
            <a:r>
              <a:rPr lang="en-US" dirty="0" smtClean="0"/>
              <a:t>Annual Water quality assessment reports are required</a:t>
            </a:r>
          </a:p>
          <a:p>
            <a:r>
              <a:rPr lang="en-US" dirty="0" smtClean="0"/>
              <a:t>56 Tribes in California have water quality monitoring data in the federal WQX (Water Quality Exchange) database.</a:t>
            </a:r>
          </a:p>
          <a:p>
            <a:r>
              <a:rPr lang="en-US" dirty="0" smtClean="0"/>
              <a:t>Can be funded with a variety of sources including USEPA CWA 106, USEPA NPS 319, BIA Water Resources, BOR and other state or local sources.</a:t>
            </a:r>
          </a:p>
          <a:p>
            <a:r>
              <a:rPr lang="en-US" dirty="0" smtClean="0"/>
              <a:t>Each funding source has its own requirements and restrictions about QAPPs, monitoring locations.</a:t>
            </a:r>
            <a:endParaRPr lang="en-US" dirty="0"/>
          </a:p>
        </p:txBody>
      </p:sp>
    </p:spTree>
    <p:extLst>
      <p:ext uri="{BB962C8B-B14F-4D97-AF65-F5344CB8AC3E}">
        <p14:creationId xmlns:p14="http://schemas.microsoft.com/office/powerpoint/2010/main" val="398518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Tribal Water Monitoring Programs </a:t>
            </a:r>
            <a:endParaRPr lang="en-US" dirty="0"/>
          </a:p>
        </p:txBody>
      </p:sp>
      <p:sp>
        <p:nvSpPr>
          <p:cNvPr id="7" name="Content Placeholder 6"/>
          <p:cNvSpPr>
            <a:spLocks noGrp="1"/>
          </p:cNvSpPr>
          <p:nvPr>
            <p:ph idx="1"/>
          </p:nvPr>
        </p:nvSpPr>
        <p:spPr/>
        <p:txBody>
          <a:bodyPr/>
          <a:lstStyle/>
          <a:p>
            <a:r>
              <a:rPr lang="en-US" dirty="0" smtClean="0"/>
              <a:t>In USEPA funded water monitoring programs, Tribes evaluate their data against existing uses to determine impairment in annual WQX (Water Quality Assessment Reports).</a:t>
            </a:r>
          </a:p>
          <a:p>
            <a:r>
              <a:rPr lang="en-US" dirty="0" smtClean="0"/>
              <a:t>Tribes are piloting reporting impairments to ATTAINS (</a:t>
            </a:r>
            <a:r>
              <a:rPr lang="en-US" dirty="0"/>
              <a:t>Assessment, Total Maximum Daily Load (TMDL) Tracking and Implementation </a:t>
            </a:r>
            <a:r>
              <a:rPr lang="en-US" dirty="0" smtClean="0"/>
              <a:t>System).</a:t>
            </a:r>
          </a:p>
          <a:p>
            <a:r>
              <a:rPr lang="en-US" dirty="0" smtClean="0"/>
              <a:t>Tribes have site specific and time specific uses of water – more than ‘recreation’</a:t>
            </a:r>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08055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Water Data</a:t>
            </a:r>
            <a:endParaRPr lang="en-US" dirty="0"/>
          </a:p>
        </p:txBody>
      </p:sp>
      <p:sp>
        <p:nvSpPr>
          <p:cNvPr id="3" name="Content Placeholder 2"/>
          <p:cNvSpPr>
            <a:spLocks noGrp="1"/>
          </p:cNvSpPr>
          <p:nvPr>
            <p:ph idx="1"/>
          </p:nvPr>
        </p:nvSpPr>
        <p:spPr/>
        <p:txBody>
          <a:bodyPr/>
          <a:lstStyle/>
          <a:p>
            <a:r>
              <a:rPr lang="en-US" dirty="0" smtClean="0"/>
              <a:t>Exists in WQX, CEDEN and local databases</a:t>
            </a:r>
          </a:p>
          <a:p>
            <a:r>
              <a:rPr lang="en-US" dirty="0" smtClean="0"/>
              <a:t>Is “final” or preliminary in WQX.  Final is </a:t>
            </a:r>
            <a:r>
              <a:rPr lang="en-US" dirty="0" err="1" smtClean="0"/>
              <a:t>queryable</a:t>
            </a:r>
            <a:r>
              <a:rPr lang="en-US" dirty="0" smtClean="0"/>
              <a:t> by public</a:t>
            </a:r>
          </a:p>
          <a:p>
            <a:r>
              <a:rPr lang="en-US" dirty="0" smtClean="0"/>
              <a:t>Tribes run the gamut of </a:t>
            </a:r>
            <a:r>
              <a:rPr lang="en-US" dirty="0" err="1" smtClean="0"/>
              <a:t>datalogger</a:t>
            </a:r>
            <a:r>
              <a:rPr lang="en-US" dirty="0" smtClean="0"/>
              <a:t> to project grab samples</a:t>
            </a:r>
          </a:p>
          <a:p>
            <a:r>
              <a:rPr lang="en-US" dirty="0" err="1" smtClean="0"/>
              <a:t>Queryable</a:t>
            </a:r>
            <a:r>
              <a:rPr lang="en-US" dirty="0" smtClean="0"/>
              <a:t> data can be used in integrated reports and other regional or state evaluation efforts</a:t>
            </a:r>
          </a:p>
          <a:p>
            <a:pPr marL="0" indent="0">
              <a:buNone/>
            </a:pPr>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81027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Tribes as Water Quality Data Partners</a:t>
            </a:r>
            <a:endParaRPr lang="en-US" dirty="0"/>
          </a:p>
        </p:txBody>
      </p:sp>
      <p:sp>
        <p:nvSpPr>
          <p:cNvPr id="5" name="Content Placeholder 4"/>
          <p:cNvSpPr>
            <a:spLocks noGrp="1"/>
          </p:cNvSpPr>
          <p:nvPr>
            <p:ph idx="1"/>
          </p:nvPr>
        </p:nvSpPr>
        <p:spPr/>
        <p:txBody>
          <a:bodyPr/>
          <a:lstStyle/>
          <a:p>
            <a:r>
              <a:rPr lang="en-US" dirty="0" smtClean="0"/>
              <a:t>Tribes are monitoring waterbodies throughout California to protect their uses and resources</a:t>
            </a:r>
          </a:p>
          <a:p>
            <a:r>
              <a:rPr lang="en-US" dirty="0" smtClean="0"/>
              <a:t>Their data is legally defendable and available</a:t>
            </a:r>
          </a:p>
          <a:p>
            <a:r>
              <a:rPr lang="en-US" dirty="0" smtClean="0"/>
              <a:t>Tribal programs should be partnered with to enhance </a:t>
            </a:r>
            <a:r>
              <a:rPr lang="en-US" dirty="0" err="1" smtClean="0"/>
              <a:t>cyanotoxin</a:t>
            </a:r>
            <a:r>
              <a:rPr lang="en-US" dirty="0" smtClean="0"/>
              <a:t> monitoring throughout the state</a:t>
            </a:r>
            <a:endParaRPr lang="en-US" dirty="0"/>
          </a:p>
        </p:txBody>
      </p:sp>
    </p:spTree>
    <p:extLst>
      <p:ext uri="{BB962C8B-B14F-4D97-AF65-F5344CB8AC3E}">
        <p14:creationId xmlns:p14="http://schemas.microsoft.com/office/powerpoint/2010/main" val="314264456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291</TotalTime>
  <Words>476</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Wisp</vt:lpstr>
      <vt:lpstr>Tribes’ Water Programs in California - </vt:lpstr>
      <vt:lpstr>California Native American Tribes</vt:lpstr>
      <vt:lpstr>PowerPoint Presentation</vt:lpstr>
      <vt:lpstr>PowerPoint Presentation</vt:lpstr>
      <vt:lpstr>Tribes are Self-Governed</vt:lpstr>
      <vt:lpstr>Tribal Water Monitoring Programs</vt:lpstr>
      <vt:lpstr>Tribal Water Monitoring Programs </vt:lpstr>
      <vt:lpstr>Tribal Water Data</vt:lpstr>
      <vt:lpstr>Tribes as Water Quality Data Partners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Tribes’ Water Programs in California -</dc:title>
  <dc:creator>Sarah</dc:creator>
  <cp:lastModifiedBy>Sarah</cp:lastModifiedBy>
  <cp:revision>10</cp:revision>
  <dcterms:created xsi:type="dcterms:W3CDTF">2019-01-18T14:02:16Z</dcterms:created>
  <dcterms:modified xsi:type="dcterms:W3CDTF">2019-01-18T18:53:28Z</dcterms:modified>
</cp:coreProperties>
</file>